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4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notesSlides/notesSlide10.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notesSlides/notesSlide12.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diagrams/quickStyle1.xml" ContentType="application/vnd.openxmlformats-officedocument.drawingml.diagramStyle+xml"/>
  <Override PartName="/ppt/notesMasters/notesMaster1.xml" ContentType="application/vnd.openxmlformats-officedocument.presentationml.notesMaster+xml"/>
  <Override PartName="/ppt/diagrams/colors1.xml" ContentType="application/vnd.openxmlformats-officedocument.drawingml.diagramColors+xml"/>
  <Override PartName="/ppt/diagrams/layout1.xml" ContentType="application/vnd.openxmlformats-officedocument.drawingml.diagramLayout+xml"/>
  <Override PartName="/ppt/diagrams/drawing1.xml" ContentType="application/vnd.ms-office.drawingml.diagramDrawing+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21" r:id="rId3"/>
    <p:sldId id="320" r:id="rId4"/>
    <p:sldId id="300" r:id="rId5"/>
    <p:sldId id="311" r:id="rId6"/>
    <p:sldId id="333" r:id="rId7"/>
    <p:sldId id="322" r:id="rId8"/>
    <p:sldId id="324" r:id="rId9"/>
    <p:sldId id="325" r:id="rId10"/>
    <p:sldId id="323" r:id="rId11"/>
    <p:sldId id="328" r:id="rId12"/>
    <p:sldId id="326" r:id="rId13"/>
    <p:sldId id="327" r:id="rId14"/>
    <p:sldId id="284" r:id="rId15"/>
    <p:sldId id="285" r:id="rId16"/>
    <p:sldId id="292" r:id="rId17"/>
    <p:sldId id="290" r:id="rId18"/>
    <p:sldId id="319" r:id="rId19"/>
    <p:sldId id="298" r:id="rId20"/>
    <p:sldId id="258" r:id="rId21"/>
    <p:sldId id="297" r:id="rId22"/>
    <p:sldId id="330" r:id="rId23"/>
    <p:sldId id="329" r:id="rId24"/>
    <p:sldId id="293" r:id="rId25"/>
    <p:sldId id="313" r:id="rId26"/>
    <p:sldId id="312" r:id="rId27"/>
    <p:sldId id="318" r:id="rId28"/>
    <p:sldId id="317" r:id="rId29"/>
    <p:sldId id="289" r:id="rId30"/>
    <p:sldId id="271" r:id="rId31"/>
    <p:sldId id="273" r:id="rId32"/>
    <p:sldId id="274" r:id="rId33"/>
    <p:sldId id="309" r:id="rId34"/>
    <p:sldId id="296" r:id="rId35"/>
    <p:sldId id="277" r:id="rId36"/>
    <p:sldId id="306" r:id="rId37"/>
    <p:sldId id="294" r:id="rId38"/>
    <p:sldId id="268" r:id="rId39"/>
    <p:sldId id="305" r:id="rId40"/>
    <p:sldId id="299" r:id="rId41"/>
    <p:sldId id="302" r:id="rId42"/>
    <p:sldId id="331" r:id="rId43"/>
    <p:sldId id="332"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1DE0E801-A026-46A1-926C-911DBA24BA33}">
      <dgm:prSet phldrT="[Text]"/>
      <dgm:spPr/>
      <dgm:t>
        <a:bodyPr/>
        <a:lstStyle/>
        <a:p>
          <a:r>
            <a:rPr lang="en-US" dirty="0" smtClean="0"/>
            <a:t>MIND</a:t>
          </a:r>
          <a:br>
            <a:rPr lang="en-US" dirty="0" smtClean="0"/>
          </a:br>
          <a:r>
            <a:rPr lang="en-US" dirty="0" smtClean="0"/>
            <a:t>Thoughts/Feelings</a:t>
          </a:r>
          <a:endParaRPr lang="en-US" dirty="0"/>
        </a:p>
      </dgm:t>
    </dgm:pt>
    <dgm:pt modelId="{E5FA9738-0C30-4C9C-99DB-4917B6FB330F}" type="parTrans" cxnId="{5B1296F0-C2D0-45CE-83AE-D76DEC886163}">
      <dgm:prSet/>
      <dgm:spPr/>
      <dgm:t>
        <a:bodyPr/>
        <a:lstStyle/>
        <a:p>
          <a:endParaRPr lang="en-US"/>
        </a:p>
      </dgm:t>
    </dgm:pt>
    <dgm:pt modelId="{E5AF5519-390A-4DF5-89EE-BF2D0A19BBF0}" type="sibTrans" cxnId="{5B1296F0-C2D0-45CE-83AE-D76DEC886163}">
      <dgm:prSet/>
      <dgm:spPr/>
      <dgm:t>
        <a:bodyPr/>
        <a:lstStyle/>
        <a:p>
          <a:endParaRPr lang="en-US"/>
        </a:p>
      </dgm:t>
    </dgm:pt>
    <dgm:pt modelId="{4FC3BF42-1796-449A-B692-5F605AAE6CB1}">
      <dgm:prSet phldrT="[Text]"/>
      <dgm:spPr/>
      <dgm:t>
        <a:bodyPr/>
        <a:lstStyle/>
        <a:p>
          <a:r>
            <a:rPr lang="en-US" dirty="0" smtClean="0"/>
            <a:t>Behaviors</a:t>
          </a:r>
          <a:endParaRPr lang="en-US" dirty="0"/>
        </a:p>
      </dgm:t>
    </dgm:pt>
    <dgm:pt modelId="{45E0D79A-58DB-4828-8DF8-2F4AB12BC2E2}" type="parTrans" cxnId="{F7569B65-F19E-4AD3-87F8-F2C9363D0EF7}">
      <dgm:prSet/>
      <dgm:spPr/>
      <dgm:t>
        <a:bodyPr/>
        <a:lstStyle/>
        <a:p>
          <a:endParaRPr lang="en-US"/>
        </a:p>
      </dgm:t>
    </dgm:pt>
    <dgm:pt modelId="{D5596A35-BBF7-4129-95AE-94C935546833}" type="sibTrans" cxnId="{F7569B65-F19E-4AD3-87F8-F2C9363D0EF7}">
      <dgm:prSet/>
      <dgm:spPr/>
      <dgm:t>
        <a:bodyPr/>
        <a:lstStyle/>
        <a:p>
          <a:endParaRPr lang="en-US"/>
        </a:p>
      </dgm:t>
    </dgm:pt>
    <dgm:pt modelId="{8EECEB46-680A-4C37-9E3A-10080EE679B0}">
      <dgm:prSet phldrT="[Text]"/>
      <dgm:spPr/>
      <dgm:t>
        <a:bodyPr/>
        <a:lstStyle/>
        <a:p>
          <a:r>
            <a:rPr lang="en-US" dirty="0" smtClean="0"/>
            <a:t>BRAIN/BODY</a:t>
          </a:r>
        </a:p>
        <a:p>
          <a:r>
            <a:rPr lang="en-US" dirty="0" smtClean="0"/>
            <a:t>Physiology</a:t>
          </a:r>
          <a:endParaRPr lang="en-US" dirty="0"/>
        </a:p>
      </dgm:t>
    </dgm:pt>
    <dgm:pt modelId="{61C39DA4-9D6F-4FD8-90FC-78BFDC8921CC}" type="parTrans" cxnId="{CCA3123D-1F7F-441E-A73B-F538C7A1EBEA}">
      <dgm:prSet/>
      <dgm:spPr/>
      <dgm:t>
        <a:bodyPr/>
        <a:lstStyle/>
        <a:p>
          <a:endParaRPr lang="en-US"/>
        </a:p>
      </dgm:t>
    </dgm:pt>
    <dgm:pt modelId="{C816E8F2-A428-4CBA-B77D-ED85F9573C38}" type="sibTrans" cxnId="{CCA3123D-1F7F-441E-A73B-F538C7A1EBEA}">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0BE789B7-23A7-498D-A15E-C6FC71527EB0}" type="pres">
      <dgm:prSet presAssocID="{1DE0E801-A026-46A1-926C-911DBA24BA33}" presName="node" presStyleLbl="node1" presStyleIdx="0" presStyleCnt="3" custScaleX="123601">
        <dgm:presLayoutVars>
          <dgm:bulletEnabled val="1"/>
        </dgm:presLayoutVars>
      </dgm:prSet>
      <dgm:spPr/>
      <dgm:t>
        <a:bodyPr/>
        <a:lstStyle/>
        <a:p>
          <a:endParaRPr lang="en-US"/>
        </a:p>
      </dgm:t>
    </dgm:pt>
    <dgm:pt modelId="{592157FB-5D64-4E07-8AC7-2B5651D09ADF}" type="pres">
      <dgm:prSet presAssocID="{E5AF5519-390A-4DF5-89EE-BF2D0A19BBF0}" presName="sibTrans" presStyleLbl="sibTrans2D1" presStyleIdx="0" presStyleCnt="3"/>
      <dgm:spPr/>
      <dgm:t>
        <a:bodyPr/>
        <a:lstStyle/>
        <a:p>
          <a:endParaRPr lang="en-US"/>
        </a:p>
      </dgm:t>
    </dgm:pt>
    <dgm:pt modelId="{59DE3F5F-1F7E-4511-8C99-781513114C00}" type="pres">
      <dgm:prSet presAssocID="{E5AF5519-390A-4DF5-89EE-BF2D0A19BBF0}" presName="connectorText" presStyleLbl="sibTrans2D1" presStyleIdx="0" presStyleCnt="3"/>
      <dgm:spPr/>
      <dgm:t>
        <a:bodyPr/>
        <a:lstStyle/>
        <a:p>
          <a:endParaRPr lang="en-US"/>
        </a:p>
      </dgm:t>
    </dgm:pt>
    <dgm:pt modelId="{D8CA28FF-54AE-444A-A690-3BCE4971547F}" type="pres">
      <dgm:prSet presAssocID="{4FC3BF42-1796-449A-B692-5F605AAE6CB1}" presName="node" presStyleLbl="node1" presStyleIdx="1" presStyleCnt="3">
        <dgm:presLayoutVars>
          <dgm:bulletEnabled val="1"/>
        </dgm:presLayoutVars>
      </dgm:prSet>
      <dgm:spPr/>
      <dgm:t>
        <a:bodyPr/>
        <a:lstStyle/>
        <a:p>
          <a:endParaRPr lang="en-US"/>
        </a:p>
      </dgm:t>
    </dgm:pt>
    <dgm:pt modelId="{F191A044-C39D-49F5-B81D-B9BF025E2026}" type="pres">
      <dgm:prSet presAssocID="{D5596A35-BBF7-4129-95AE-94C935546833}" presName="sibTrans" presStyleLbl="sibTrans2D1" presStyleIdx="1" presStyleCnt="3"/>
      <dgm:spPr/>
      <dgm:t>
        <a:bodyPr/>
        <a:lstStyle/>
        <a:p>
          <a:endParaRPr lang="en-US"/>
        </a:p>
      </dgm:t>
    </dgm:pt>
    <dgm:pt modelId="{D9C9AB40-358F-48B5-B39E-C6847BE04CAD}" type="pres">
      <dgm:prSet presAssocID="{D5596A35-BBF7-4129-95AE-94C935546833}" presName="connectorText" presStyleLbl="sibTrans2D1" presStyleIdx="1" presStyleCnt="3"/>
      <dgm:spPr/>
      <dgm:t>
        <a:bodyPr/>
        <a:lstStyle/>
        <a:p>
          <a:endParaRPr lang="en-US"/>
        </a:p>
      </dgm:t>
    </dgm:pt>
    <dgm:pt modelId="{8832923D-6EEF-4052-B9B8-AA44BA3FD207}" type="pres">
      <dgm:prSet presAssocID="{8EECEB46-680A-4C37-9E3A-10080EE679B0}" presName="node" presStyleLbl="node1" presStyleIdx="2" presStyleCnt="3">
        <dgm:presLayoutVars>
          <dgm:bulletEnabled val="1"/>
        </dgm:presLayoutVars>
      </dgm:prSet>
      <dgm:spPr/>
      <dgm:t>
        <a:bodyPr/>
        <a:lstStyle/>
        <a:p>
          <a:endParaRPr lang="en-US"/>
        </a:p>
      </dgm:t>
    </dgm:pt>
    <dgm:pt modelId="{887FAF9B-4C22-4245-A1AE-5621DB97D54E}" type="pres">
      <dgm:prSet presAssocID="{C816E8F2-A428-4CBA-B77D-ED85F9573C38}" presName="sibTrans" presStyleLbl="sibTrans2D1" presStyleIdx="2" presStyleCnt="3"/>
      <dgm:spPr/>
      <dgm:t>
        <a:bodyPr/>
        <a:lstStyle/>
        <a:p>
          <a:endParaRPr lang="en-US"/>
        </a:p>
      </dgm:t>
    </dgm:pt>
    <dgm:pt modelId="{6B4CB3CF-334A-4C45-B956-473F43ED9F1C}" type="pres">
      <dgm:prSet presAssocID="{C816E8F2-A428-4CBA-B77D-ED85F9573C38}" presName="connectorText" presStyleLbl="sibTrans2D1" presStyleIdx="2" presStyleCnt="3"/>
      <dgm:spPr/>
      <dgm:t>
        <a:bodyPr/>
        <a:lstStyle/>
        <a:p>
          <a:endParaRPr lang="en-US"/>
        </a:p>
      </dgm:t>
    </dgm:pt>
  </dgm:ptLst>
  <dgm:cxnLst>
    <dgm:cxn modelId="{6B7E1D91-26C7-4795-9A99-C77394268990}" type="presOf" srcId="{1DE0E801-A026-46A1-926C-911DBA24BA33}" destId="{0BE789B7-23A7-498D-A15E-C6FC71527EB0}" srcOrd="0" destOrd="0" presId="urn:microsoft.com/office/officeart/2005/8/layout/cycle7"/>
    <dgm:cxn modelId="{CB8FDDE8-F5F9-42B0-801C-CA673D9CF7CB}" type="presOf" srcId="{D5596A35-BBF7-4129-95AE-94C935546833}" destId="{D9C9AB40-358F-48B5-B39E-C6847BE04CAD}" srcOrd="1" destOrd="0" presId="urn:microsoft.com/office/officeart/2005/8/layout/cycle7"/>
    <dgm:cxn modelId="{F7569B65-F19E-4AD3-87F8-F2C9363D0EF7}" srcId="{D27EE376-236F-4CCE-A021-C42D7050A3C4}" destId="{4FC3BF42-1796-449A-B692-5F605AAE6CB1}" srcOrd="1" destOrd="0" parTransId="{45E0D79A-58DB-4828-8DF8-2F4AB12BC2E2}" sibTransId="{D5596A35-BBF7-4129-95AE-94C935546833}"/>
    <dgm:cxn modelId="{CCA3123D-1F7F-441E-A73B-F538C7A1EBEA}" srcId="{D27EE376-236F-4CCE-A021-C42D7050A3C4}" destId="{8EECEB46-680A-4C37-9E3A-10080EE679B0}" srcOrd="2" destOrd="0" parTransId="{61C39DA4-9D6F-4FD8-90FC-78BFDC8921CC}" sibTransId="{C816E8F2-A428-4CBA-B77D-ED85F9573C38}"/>
    <dgm:cxn modelId="{A2F0E5DA-93C9-48F3-AE0D-2544EB4D1BA1}" type="presOf" srcId="{E5AF5519-390A-4DF5-89EE-BF2D0A19BBF0}" destId="{59DE3F5F-1F7E-4511-8C99-781513114C00}" srcOrd="1" destOrd="0" presId="urn:microsoft.com/office/officeart/2005/8/layout/cycle7"/>
    <dgm:cxn modelId="{7EF2CFFA-E363-4B83-8036-79E73CE2948E}" type="presOf" srcId="{8EECEB46-680A-4C37-9E3A-10080EE679B0}" destId="{8832923D-6EEF-4052-B9B8-AA44BA3FD207}" srcOrd="0" destOrd="0" presId="urn:microsoft.com/office/officeart/2005/8/layout/cycle7"/>
    <dgm:cxn modelId="{9A52AF57-E29B-498C-ACE0-45350F383128}" type="presOf" srcId="{D5596A35-BBF7-4129-95AE-94C935546833}" destId="{F191A044-C39D-49F5-B81D-B9BF025E2026}" srcOrd="0" destOrd="0" presId="urn:microsoft.com/office/officeart/2005/8/layout/cycle7"/>
    <dgm:cxn modelId="{6FEB5E02-CC59-42E8-804C-BC27119CF4BB}" type="presOf" srcId="{C816E8F2-A428-4CBA-B77D-ED85F9573C38}" destId="{6B4CB3CF-334A-4C45-B956-473F43ED9F1C}" srcOrd="1" destOrd="0" presId="urn:microsoft.com/office/officeart/2005/8/layout/cycle7"/>
    <dgm:cxn modelId="{4C780D43-7381-4199-83CE-F13963E6C966}" type="presOf" srcId="{C816E8F2-A428-4CBA-B77D-ED85F9573C38}" destId="{887FAF9B-4C22-4245-A1AE-5621DB97D54E}" srcOrd="0" destOrd="0" presId="urn:microsoft.com/office/officeart/2005/8/layout/cycle7"/>
    <dgm:cxn modelId="{F20AB4ED-B772-4288-9B35-F75B1B08F922}" type="presOf" srcId="{D27EE376-236F-4CCE-A021-C42D7050A3C4}" destId="{3AFD6F44-310A-4EF4-BACA-56F76105CE84}" srcOrd="0" destOrd="0" presId="urn:microsoft.com/office/officeart/2005/8/layout/cycle7"/>
    <dgm:cxn modelId="{5B1296F0-C2D0-45CE-83AE-D76DEC886163}" srcId="{D27EE376-236F-4CCE-A021-C42D7050A3C4}" destId="{1DE0E801-A026-46A1-926C-911DBA24BA33}" srcOrd="0" destOrd="0" parTransId="{E5FA9738-0C30-4C9C-99DB-4917B6FB330F}" sibTransId="{E5AF5519-390A-4DF5-89EE-BF2D0A19BBF0}"/>
    <dgm:cxn modelId="{B443F4AF-59D0-4E58-9AAC-A883A22F696F}" type="presOf" srcId="{E5AF5519-390A-4DF5-89EE-BF2D0A19BBF0}" destId="{592157FB-5D64-4E07-8AC7-2B5651D09ADF}" srcOrd="0" destOrd="0" presId="urn:microsoft.com/office/officeart/2005/8/layout/cycle7"/>
    <dgm:cxn modelId="{1890B489-4A16-4D07-BD9E-759F34DD1987}" type="presOf" srcId="{4FC3BF42-1796-449A-B692-5F605AAE6CB1}" destId="{D8CA28FF-54AE-444A-A690-3BCE4971547F}" srcOrd="0" destOrd="0" presId="urn:microsoft.com/office/officeart/2005/8/layout/cycle7"/>
    <dgm:cxn modelId="{585CFBA1-D388-49BA-8AA5-ABEFBAAC131B}" type="presParOf" srcId="{3AFD6F44-310A-4EF4-BACA-56F76105CE84}" destId="{0BE789B7-23A7-498D-A15E-C6FC71527EB0}" srcOrd="0" destOrd="0" presId="urn:microsoft.com/office/officeart/2005/8/layout/cycle7"/>
    <dgm:cxn modelId="{8B2C672B-FDF4-4119-BEF9-EFB1B61269FA}" type="presParOf" srcId="{3AFD6F44-310A-4EF4-BACA-56F76105CE84}" destId="{592157FB-5D64-4E07-8AC7-2B5651D09ADF}" srcOrd="1" destOrd="0" presId="urn:microsoft.com/office/officeart/2005/8/layout/cycle7"/>
    <dgm:cxn modelId="{7397EE9C-8127-41AC-8921-1343A8C7BC5B}" type="presParOf" srcId="{592157FB-5D64-4E07-8AC7-2B5651D09ADF}" destId="{59DE3F5F-1F7E-4511-8C99-781513114C00}" srcOrd="0" destOrd="0" presId="urn:microsoft.com/office/officeart/2005/8/layout/cycle7"/>
    <dgm:cxn modelId="{DC32280D-02F4-460E-83A2-D80674649DA4}" type="presParOf" srcId="{3AFD6F44-310A-4EF4-BACA-56F76105CE84}" destId="{D8CA28FF-54AE-444A-A690-3BCE4971547F}" srcOrd="2" destOrd="0" presId="urn:microsoft.com/office/officeart/2005/8/layout/cycle7"/>
    <dgm:cxn modelId="{E96A281E-6572-4F2E-B12F-AAF292D4EDDD}" type="presParOf" srcId="{3AFD6F44-310A-4EF4-BACA-56F76105CE84}" destId="{F191A044-C39D-49F5-B81D-B9BF025E2026}" srcOrd="3" destOrd="0" presId="urn:microsoft.com/office/officeart/2005/8/layout/cycle7"/>
    <dgm:cxn modelId="{15206E1C-D1EF-4890-90E2-B54BC2B6AF7C}" type="presParOf" srcId="{F191A044-C39D-49F5-B81D-B9BF025E2026}" destId="{D9C9AB40-358F-48B5-B39E-C6847BE04CAD}" srcOrd="0" destOrd="0" presId="urn:microsoft.com/office/officeart/2005/8/layout/cycle7"/>
    <dgm:cxn modelId="{A54AFC01-EB7E-4CB2-A00D-5666970A5953}" type="presParOf" srcId="{3AFD6F44-310A-4EF4-BACA-56F76105CE84}" destId="{8832923D-6EEF-4052-B9B8-AA44BA3FD207}" srcOrd="4" destOrd="0" presId="urn:microsoft.com/office/officeart/2005/8/layout/cycle7"/>
    <dgm:cxn modelId="{8CF50F5A-C7A2-46EC-B923-2557D010484E}" type="presParOf" srcId="{3AFD6F44-310A-4EF4-BACA-56F76105CE84}" destId="{887FAF9B-4C22-4245-A1AE-5621DB97D54E}" srcOrd="5" destOrd="0" presId="urn:microsoft.com/office/officeart/2005/8/layout/cycle7"/>
    <dgm:cxn modelId="{1D76B462-D78B-4157-B3ED-FBA3CD774425}" type="presParOf" srcId="{887FAF9B-4C22-4245-A1AE-5621DB97D54E}" destId="{6B4CB3CF-334A-4C45-B956-473F43ED9F1C}"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E789B7-23A7-498D-A15E-C6FC71527EB0}">
      <dsp:nvSpPr>
        <dsp:cNvPr id="0" name=""/>
        <dsp:cNvSpPr/>
      </dsp:nvSpPr>
      <dsp:spPr>
        <a:xfrm>
          <a:off x="2666997" y="1529"/>
          <a:ext cx="2895604"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MIND</a:t>
          </a:r>
          <a:br>
            <a:rPr lang="en-US" sz="2600" kern="1200" dirty="0" smtClean="0"/>
          </a:br>
          <a:r>
            <a:rPr lang="en-US" sz="2600" kern="1200" dirty="0" smtClean="0"/>
            <a:t>Thoughts/Feelings</a:t>
          </a:r>
          <a:endParaRPr lang="en-US" sz="2600" kern="1200" dirty="0"/>
        </a:p>
      </dsp:txBody>
      <dsp:txXfrm>
        <a:off x="2666997" y="1529"/>
        <a:ext cx="2895604" cy="1171351"/>
      </dsp:txXfrm>
    </dsp:sp>
    <dsp:sp modelId="{592157FB-5D64-4E07-8AC7-2B5651D09ADF}">
      <dsp:nvSpPr>
        <dsp:cNvPr id="0" name=""/>
        <dsp:cNvSpPr/>
      </dsp:nvSpPr>
      <dsp:spPr>
        <a:xfrm rot="3600000">
          <a:off x="4471375" y="2057994"/>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3600000">
        <a:off x="4471375" y="2057994"/>
        <a:ext cx="1221869" cy="409973"/>
      </dsp:txXfrm>
    </dsp:sp>
    <dsp:sp modelId="{D8CA28FF-54AE-444A-A690-3BCE4971547F}">
      <dsp:nvSpPr>
        <dsp:cNvPr id="0" name=""/>
        <dsp:cNvSpPr/>
      </dsp:nvSpPr>
      <dsp:spPr>
        <a:xfrm>
          <a:off x="4878468" y="3353082"/>
          <a:ext cx="2342703"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Behaviors</a:t>
          </a:r>
          <a:endParaRPr lang="en-US" sz="2600" kern="1200" dirty="0"/>
        </a:p>
      </dsp:txBody>
      <dsp:txXfrm>
        <a:off x="4878468" y="3353082"/>
        <a:ext cx="2342703" cy="1171351"/>
      </dsp:txXfrm>
    </dsp:sp>
    <dsp:sp modelId="{F191A044-C39D-49F5-B81D-B9BF025E2026}">
      <dsp:nvSpPr>
        <dsp:cNvPr id="0" name=""/>
        <dsp:cNvSpPr/>
      </dsp:nvSpPr>
      <dsp:spPr>
        <a:xfrm rot="10800000">
          <a:off x="3503865" y="3733771"/>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3503865" y="3733771"/>
        <a:ext cx="1221869" cy="409973"/>
      </dsp:txXfrm>
    </dsp:sp>
    <dsp:sp modelId="{8832923D-6EEF-4052-B9B8-AA44BA3FD207}">
      <dsp:nvSpPr>
        <dsp:cNvPr id="0" name=""/>
        <dsp:cNvSpPr/>
      </dsp:nvSpPr>
      <dsp:spPr>
        <a:xfrm>
          <a:off x="1008428" y="3353082"/>
          <a:ext cx="2342703"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BRAIN/BODY</a:t>
          </a:r>
        </a:p>
        <a:p>
          <a:pPr lvl="0" algn="ctr" defTabSz="1155700">
            <a:lnSpc>
              <a:spcPct val="90000"/>
            </a:lnSpc>
            <a:spcBef>
              <a:spcPct val="0"/>
            </a:spcBef>
            <a:spcAft>
              <a:spcPct val="35000"/>
            </a:spcAft>
          </a:pPr>
          <a:r>
            <a:rPr lang="en-US" sz="2600" kern="1200" dirty="0" smtClean="0"/>
            <a:t>Physiology</a:t>
          </a:r>
          <a:endParaRPr lang="en-US" sz="2600" kern="1200" dirty="0"/>
        </a:p>
      </dsp:txBody>
      <dsp:txXfrm>
        <a:off x="1008428" y="3353082"/>
        <a:ext cx="2342703" cy="1171351"/>
      </dsp:txXfrm>
    </dsp:sp>
    <dsp:sp modelId="{887FAF9B-4C22-4245-A1AE-5621DB97D54E}">
      <dsp:nvSpPr>
        <dsp:cNvPr id="0" name=""/>
        <dsp:cNvSpPr/>
      </dsp:nvSpPr>
      <dsp:spPr>
        <a:xfrm rot="18000000">
          <a:off x="2536355" y="2057994"/>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8000000">
        <a:off x="2536355" y="2057994"/>
        <a:ext cx="1221869" cy="409973"/>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BEC70A-30C4-4C0D-875C-B2E6A507088A}" type="datetimeFigureOut">
              <a:rPr lang="en-US" smtClean="0"/>
              <a:pPr/>
              <a:t>3/13/2015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7215E2-7F7D-42FC-A07F-ACDD120CCB6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E5C0CB-12A8-4328-BDA5-0E600E6EF80C}"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22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sz="1050" dirty="0"/>
          </a:p>
        </p:txBody>
      </p:sp>
      <p:sp>
        <p:nvSpPr>
          <p:cNvPr id="4" name="Slide Number Placeholder 3"/>
          <p:cNvSpPr>
            <a:spLocks noGrp="1"/>
          </p:cNvSpPr>
          <p:nvPr>
            <p:ph type="sldNum" sz="quarter" idx="10"/>
          </p:nvPr>
        </p:nvSpPr>
        <p:spPr/>
        <p:txBody>
          <a:bodyPr/>
          <a:lstStyle/>
          <a:p>
            <a:fld id="{42020D7F-17C7-4063-B9CB-37F6EE90AF0F}" type="slidenum">
              <a:rPr lang="en-CA" smtClean="0"/>
              <a:pPr/>
              <a:t>29</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Shilagh</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33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36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41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55669B-A581-423B-9729-2114A79F9AA5}"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55669B-A581-423B-9729-2114A79F9AA5}" type="datetimeFigureOut">
              <a:rPr lang="en-US" smtClean="0"/>
              <a:pPr/>
              <a:t>3/13/2015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55669B-A581-423B-9729-2114A79F9AA5}" type="datetimeFigureOut">
              <a:rPr lang="en-US" smtClean="0"/>
              <a:pPr/>
              <a:t>3/13/2015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55669B-A581-423B-9729-2114A79F9AA5}" type="datetimeFigureOut">
              <a:rPr lang="en-US" smtClean="0"/>
              <a:pPr/>
              <a:t>3/13/2015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55669B-A581-423B-9729-2114A79F9AA5}" type="datetimeFigureOut">
              <a:rPr lang="en-US" smtClean="0"/>
              <a:pPr/>
              <a:t>3/13/2015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5669B-A581-423B-9729-2114A79F9AA5}" type="datetimeFigureOut">
              <a:rPr lang="en-US" smtClean="0"/>
              <a:pPr/>
              <a:t>3/13/2015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5669B-A581-423B-9729-2114A79F9AA5}" type="datetimeFigureOut">
              <a:rPr lang="en-US" smtClean="0"/>
              <a:pPr/>
              <a:t>3/13/2015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55669B-A581-423B-9729-2114A79F9AA5}" type="datetimeFigureOut">
              <a:rPr lang="en-US" smtClean="0"/>
              <a:pPr/>
              <a:t>3/13/2015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6D7D10-8279-4D61-AFF9-25F2D9F606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youtube.com/watch?v=DD-lfP1FBFk"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youtube.com/watch?v=rSrSemQUeSI"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url?sa=i&amp;rct=j&amp;q=&amp;esrc=s&amp;source=images&amp;cd=&amp;cad=rja&amp;uact=8&amp;docid=hG1UJUjrTEvV6M&amp;tbnid=Da4h1R7vas9ZWM:&amp;ved=0CAUQjRw&amp;url=http://ldawe.org/category/parenting-issues/&amp;ei=BZ9FU-OULKmwyQGz7IDQCQ&amp;bvm=bv.64507335,d.aWc&amp;psig=AFQjCNFAveWq5jLAH57TGgHEAYsNLhTvQQ&amp;ust=1397157966370863"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m/url?sa=i&amp;rct=j&amp;q=&amp;esrc=s&amp;source=images&amp;cd=&amp;cad=rja&amp;uact=8&amp;docid=7vFIomCl4fImBM&amp;tbnid=q3egp1yjTSIbUM:&amp;ved=0CAUQjRw&amp;url=http://healthland.time.com/2011/11/04/8-ways-to-beat-the-winter-blues/photo/deep-breathing/&amp;ei=F55FU9KlPND_yQHVvIF4&amp;bvm=bv.64507335,d.aWc&amp;psig=AFQjCNGvxLC2hqcoUL787Px-hOmka-o-gA&amp;ust=1397157770385150"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self-compassion.or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ted.com/talks/shawn_achor_the_happy_secret_to_better_work?language=e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127375"/>
          </a:xfrm>
        </p:spPr>
        <p:txBody>
          <a:bodyPr>
            <a:normAutofit/>
          </a:bodyPr>
          <a:lstStyle/>
          <a:p>
            <a:r>
              <a:rPr lang="en-US" sz="4800" dirty="0" smtClean="0">
                <a:latin typeface="Andalus" pitchFamily="18" charset="-78"/>
                <a:cs typeface="Andalus" pitchFamily="18" charset="-78"/>
              </a:rPr>
              <a:t>From Student Success to Lifelong Achievement</a:t>
            </a:r>
            <a:endParaRPr lang="en-US" sz="4800" dirty="0">
              <a:latin typeface="Andalus" pitchFamily="18" charset="-78"/>
              <a:cs typeface="Andalus" pitchFamily="18" charset="-78"/>
            </a:endParaRPr>
          </a:p>
        </p:txBody>
      </p:sp>
      <p:sp>
        <p:nvSpPr>
          <p:cNvPr id="3" name="Subtitle 2"/>
          <p:cNvSpPr>
            <a:spLocks noGrp="1"/>
          </p:cNvSpPr>
          <p:nvPr>
            <p:ph type="subTitle" idx="1"/>
          </p:nvPr>
        </p:nvSpPr>
        <p:spPr>
          <a:xfrm>
            <a:off x="1371600" y="4648200"/>
            <a:ext cx="6400800" cy="1676400"/>
          </a:xfrm>
        </p:spPr>
        <p:txBody>
          <a:bodyPr>
            <a:normAutofit lnSpcReduction="10000"/>
          </a:bodyPr>
          <a:lstStyle/>
          <a:p>
            <a:r>
              <a:rPr lang="en-US" i="1" dirty="0" smtClean="0"/>
              <a:t>The Importance of Mental Health</a:t>
            </a:r>
          </a:p>
          <a:p>
            <a:r>
              <a:rPr lang="en-US" dirty="0" smtClean="0"/>
              <a:t>March, 2015</a:t>
            </a:r>
          </a:p>
          <a:p>
            <a:r>
              <a:rPr lang="en-US" dirty="0" smtClean="0"/>
              <a:t>PETHS School Council</a:t>
            </a:r>
          </a:p>
        </p:txBody>
      </p:sp>
      <p:pic>
        <p:nvPicPr>
          <p:cNvPr id="4" name="Picture 3" descr="logo_0002.jpg"/>
          <p:cNvPicPr/>
          <p:nvPr/>
        </p:nvPicPr>
        <p:blipFill>
          <a:blip r:embed="rId2" cstate="print"/>
          <a:stretch>
            <a:fillRect/>
          </a:stretch>
        </p:blipFill>
        <p:spPr>
          <a:xfrm>
            <a:off x="3581400" y="533400"/>
            <a:ext cx="1740738" cy="10006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we gotten it right?</a:t>
            </a:r>
            <a:endParaRPr lang="en-US" dirty="0"/>
          </a:p>
        </p:txBody>
      </p:sp>
      <p:sp>
        <p:nvSpPr>
          <p:cNvPr id="3" name="Content Placeholder 2"/>
          <p:cNvSpPr>
            <a:spLocks noGrp="1"/>
          </p:cNvSpPr>
          <p:nvPr>
            <p:ph idx="1"/>
          </p:nvPr>
        </p:nvSpPr>
        <p:spPr/>
        <p:txBody>
          <a:bodyPr>
            <a:normAutofit/>
          </a:bodyPr>
          <a:lstStyle/>
          <a:p>
            <a:pPr algn="ctr">
              <a:buNone/>
            </a:pPr>
            <a:r>
              <a:rPr lang="en-US" sz="4400" i="1" dirty="0" smtClean="0"/>
              <a:t>Does student success </a:t>
            </a:r>
          </a:p>
          <a:p>
            <a:pPr algn="ctr">
              <a:buNone/>
            </a:pPr>
            <a:r>
              <a:rPr lang="en-US" sz="4400" i="1" dirty="0" smtClean="0"/>
              <a:t>= </a:t>
            </a:r>
          </a:p>
          <a:p>
            <a:pPr algn="ctr">
              <a:buNone/>
            </a:pPr>
            <a:r>
              <a:rPr lang="en-US" sz="4400" i="1" dirty="0" smtClean="0"/>
              <a:t>livelong achievement?</a:t>
            </a:r>
            <a:endParaRPr lang="en-US" sz="44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Task as Parents and Educators</a:t>
            </a:r>
            <a:endParaRPr lang="en-US" dirty="0"/>
          </a:p>
        </p:txBody>
      </p:sp>
      <p:sp>
        <p:nvSpPr>
          <p:cNvPr id="3" name="Content Placeholder 2"/>
          <p:cNvSpPr>
            <a:spLocks noGrp="1"/>
          </p:cNvSpPr>
          <p:nvPr>
            <p:ph idx="1"/>
          </p:nvPr>
        </p:nvSpPr>
        <p:spPr/>
        <p:txBody>
          <a:bodyPr/>
          <a:lstStyle/>
          <a:p>
            <a:pPr>
              <a:buNone/>
            </a:pPr>
            <a:r>
              <a:rPr lang="en-US" dirty="0" smtClean="0"/>
              <a:t>To prepare our children/students to be:</a:t>
            </a:r>
          </a:p>
          <a:p>
            <a:pPr>
              <a:buNone/>
            </a:pPr>
            <a:endParaRPr lang="en-US" dirty="0" smtClean="0"/>
          </a:p>
          <a:p>
            <a:pPr>
              <a:buFont typeface="Wingdings" pitchFamily="2" charset="2"/>
              <a:buChar char="ü"/>
            </a:pPr>
            <a:r>
              <a:rPr lang="en-US" dirty="0" smtClean="0"/>
              <a:t> Ready for the post secondary and employment world</a:t>
            </a:r>
          </a:p>
          <a:p>
            <a:pPr>
              <a:buFont typeface="Wingdings" pitchFamily="2" charset="2"/>
              <a:buChar char="ü"/>
            </a:pPr>
            <a:r>
              <a:rPr lang="en-US" dirty="0" smtClean="0"/>
              <a:t>Positive contributors to society</a:t>
            </a:r>
          </a:p>
          <a:p>
            <a:pPr>
              <a:buFont typeface="Wingdings" pitchFamily="2" charset="2"/>
              <a:buChar char="ü"/>
            </a:pPr>
            <a:r>
              <a:rPr lang="en-US" b="1" i="1" dirty="0" smtClean="0"/>
              <a:t>Healthy and Thriving</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lstStyle/>
          <a:p>
            <a:r>
              <a:rPr lang="en-US" i="1" dirty="0" smtClean="0"/>
              <a:t>Who we are and how we engage in the world are much stronger predictors of how our children will do than what we know about parenting.  The question isn’t are you parenting in the right way? It is Are you the adult you want your child to grow up to be?</a:t>
            </a:r>
            <a:r>
              <a:rPr lang="en-US" dirty="0" smtClean="0"/>
              <a:t/>
            </a:r>
            <a:br>
              <a:rPr lang="en-US" dirty="0" smtClean="0"/>
            </a:br>
            <a:r>
              <a:rPr lang="en-US" dirty="0" smtClean="0"/>
              <a:t>					</a:t>
            </a:r>
            <a:r>
              <a:rPr lang="en-US" sz="3200" dirty="0" err="1" smtClean="0"/>
              <a:t>Brene</a:t>
            </a:r>
            <a:r>
              <a:rPr lang="en-US" sz="3200" dirty="0" smtClean="0"/>
              <a:t> Brown</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Relationship to Mental Health</a:t>
            </a:r>
            <a:endParaRPr lang="en-US" dirty="0"/>
          </a:p>
        </p:txBody>
      </p:sp>
      <p:sp>
        <p:nvSpPr>
          <p:cNvPr id="3" name="Content Placeholder 2"/>
          <p:cNvSpPr>
            <a:spLocks noGrp="1"/>
          </p:cNvSpPr>
          <p:nvPr>
            <p:ph idx="1"/>
          </p:nvPr>
        </p:nvSpPr>
        <p:spPr/>
        <p:txBody>
          <a:bodyPr/>
          <a:lstStyle/>
          <a:p>
            <a:pPr algn="ctr">
              <a:buNone/>
            </a:pPr>
            <a:r>
              <a:rPr lang="en-US" sz="4400" dirty="0" smtClean="0"/>
              <a:t>Wellbeing is not about absence of illness but about health and resiliency:</a:t>
            </a:r>
          </a:p>
          <a:p>
            <a:r>
              <a:rPr lang="en-US" dirty="0" smtClean="0"/>
              <a:t>Self regulation</a:t>
            </a:r>
          </a:p>
          <a:p>
            <a:r>
              <a:rPr lang="en-US" dirty="0" smtClean="0"/>
              <a:t>Self concept</a:t>
            </a:r>
          </a:p>
          <a:p>
            <a:r>
              <a:rPr lang="en-US" dirty="0" smtClean="0"/>
              <a:t>Self acceptance</a:t>
            </a:r>
          </a:p>
          <a:p>
            <a:r>
              <a:rPr lang="en-US" dirty="0" smtClean="0"/>
              <a:t>Connectedness/Belonging</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Holistic Approach</a:t>
            </a:r>
            <a:endParaRPr lang="en-US" dirty="0"/>
          </a:p>
        </p:txBody>
      </p:sp>
      <p:pic>
        <p:nvPicPr>
          <p:cNvPr id="4" name="Content Placeholder 3" descr="clear continuum.jpg"/>
          <p:cNvPicPr>
            <a:picLocks noGrp="1" noChangeAspect="1"/>
          </p:cNvPicPr>
          <p:nvPr>
            <p:ph idx="1"/>
          </p:nvPr>
        </p:nvPicPr>
        <p:blipFill>
          <a:blip r:embed="rId3" cstate="print"/>
          <a:stretch>
            <a:fillRect/>
          </a:stretch>
        </p:blipFill>
        <p:spPr>
          <a:xfrm>
            <a:off x="0" y="2488492"/>
            <a:ext cx="8984049" cy="3776384"/>
          </a:xfrm>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Dangers of Perfectionism </a:t>
            </a:r>
            <a:br>
              <a:rPr lang="en-US" dirty="0" smtClean="0"/>
            </a:br>
            <a:r>
              <a:rPr lang="en-US" dirty="0" smtClean="0"/>
              <a:t>(Unbalanced Achievement Orientation)</a:t>
            </a:r>
            <a:endParaRPr lang="en-US" dirty="0"/>
          </a:p>
        </p:txBody>
      </p:sp>
      <p:sp>
        <p:nvSpPr>
          <p:cNvPr id="3" name="Content Placeholder 2"/>
          <p:cNvSpPr>
            <a:spLocks noGrp="1"/>
          </p:cNvSpPr>
          <p:nvPr>
            <p:ph idx="1"/>
          </p:nvPr>
        </p:nvSpPr>
        <p:spPr>
          <a:xfrm>
            <a:off x="457200" y="2332037"/>
            <a:ext cx="8229600" cy="4525963"/>
          </a:xfrm>
        </p:spPr>
        <p:txBody>
          <a:bodyPr/>
          <a:lstStyle/>
          <a:p>
            <a:r>
              <a:rPr lang="en-US" dirty="0" smtClean="0"/>
              <a:t>Students demonstrating perfectionism are at high risk for mental health challenges</a:t>
            </a:r>
          </a:p>
          <a:p>
            <a:r>
              <a:rPr lang="en-US" dirty="0" smtClean="0"/>
              <a:t>Anxiety</a:t>
            </a:r>
          </a:p>
          <a:p>
            <a:r>
              <a:rPr lang="en-US" dirty="0" smtClean="0"/>
              <a:t>Depression</a:t>
            </a:r>
          </a:p>
          <a:p>
            <a:r>
              <a:rPr lang="en-US" dirty="0" err="1" smtClean="0"/>
              <a:t>Suicidality</a:t>
            </a:r>
            <a:r>
              <a:rPr lang="en-US" dirty="0" smtClean="0"/>
              <a:t> in relation to perceived failure</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Dangers of Perfectionism</a:t>
            </a:r>
            <a:endParaRPr lang="en-US" dirty="0"/>
          </a:p>
        </p:txBody>
      </p:sp>
      <p:sp>
        <p:nvSpPr>
          <p:cNvPr id="3" name="Content Placeholder 2"/>
          <p:cNvSpPr>
            <a:spLocks noGrp="1"/>
          </p:cNvSpPr>
          <p:nvPr>
            <p:ph idx="1"/>
          </p:nvPr>
        </p:nvSpPr>
        <p:spPr/>
        <p:txBody>
          <a:bodyPr/>
          <a:lstStyle/>
          <a:p>
            <a:r>
              <a:rPr lang="en-US" dirty="0" smtClean="0"/>
              <a:t>Anxiety is a necessary feature to support a perfectionist frame of reference</a:t>
            </a:r>
          </a:p>
          <a:p>
            <a:pPr>
              <a:buNone/>
            </a:pPr>
            <a:endParaRPr lang="en-US" dirty="0" smtClean="0"/>
          </a:p>
          <a:p>
            <a:r>
              <a:rPr lang="en-US" dirty="0" smtClean="0"/>
              <a:t>Use of Substances to stay competitive (coffee…stimulants…cocaine…)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Culture of Perfectionism?</a:t>
            </a:r>
            <a:endParaRPr lang="en-US" dirty="0"/>
          </a:p>
        </p:txBody>
      </p:sp>
      <p:sp>
        <p:nvSpPr>
          <p:cNvPr id="3" name="Content Placeholder 2"/>
          <p:cNvSpPr>
            <a:spLocks noGrp="1"/>
          </p:cNvSpPr>
          <p:nvPr>
            <p:ph idx="1"/>
          </p:nvPr>
        </p:nvSpPr>
        <p:spPr/>
        <p:txBody>
          <a:bodyPr/>
          <a:lstStyle/>
          <a:p>
            <a:r>
              <a:rPr lang="en-US" dirty="0" smtClean="0"/>
              <a:t>Education phenomenon or Social phenomenon?</a:t>
            </a:r>
          </a:p>
          <a:p>
            <a:r>
              <a:rPr lang="en-US" dirty="0" smtClean="0"/>
              <a:t>Research suggests perfectionism is on the rise in adolescents. </a:t>
            </a:r>
          </a:p>
          <a:p>
            <a:pPr>
              <a:buNone/>
            </a:pPr>
            <a:r>
              <a:rPr lang="en-US" i="1" dirty="0" err="1" smtClean="0"/>
              <a:t>Flett</a:t>
            </a:r>
            <a:r>
              <a:rPr lang="en-US" i="1" dirty="0" smtClean="0"/>
              <a:t> and Hewitt (2014) concluded that 3 in 10 adolescents have some form of maladaptive perfectionism</a:t>
            </a:r>
            <a:endParaRPr lang="en-US"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Employers value…</a:t>
            </a:r>
            <a:endParaRPr lang="en-US" dirty="0"/>
          </a:p>
        </p:txBody>
      </p:sp>
      <p:sp>
        <p:nvSpPr>
          <p:cNvPr id="3" name="Content Placeholder 2"/>
          <p:cNvSpPr>
            <a:spLocks noGrp="1"/>
          </p:cNvSpPr>
          <p:nvPr>
            <p:ph idx="1"/>
          </p:nvPr>
        </p:nvSpPr>
        <p:spPr/>
        <p:txBody>
          <a:bodyPr/>
          <a:lstStyle/>
          <a:p>
            <a:pPr>
              <a:buFont typeface="Wingdings" pitchFamily="2" charset="2"/>
              <a:buChar char="§"/>
            </a:pPr>
            <a:r>
              <a:rPr lang="en-US" dirty="0" smtClean="0"/>
              <a:t>Demonstrated Emotional Intelligence (EI)</a:t>
            </a:r>
          </a:p>
          <a:p>
            <a:pPr>
              <a:buFont typeface="Wingdings" pitchFamily="2" charset="2"/>
              <a:buChar char="§"/>
            </a:pPr>
            <a:r>
              <a:rPr lang="en-US" dirty="0" smtClean="0"/>
              <a:t>Skills and Knowledge</a:t>
            </a:r>
          </a:p>
          <a:p>
            <a:pPr>
              <a:buFont typeface="Wingdings" pitchFamily="2" charset="2"/>
              <a:buChar char="§"/>
            </a:pPr>
            <a:r>
              <a:rPr lang="en-US" dirty="0" smtClean="0"/>
              <a:t>Capacity for Creativity, Innovation (this requires risk taking!)</a:t>
            </a:r>
          </a:p>
          <a:p>
            <a:pPr>
              <a:buFont typeface="Wingdings" pitchFamily="2" charset="2"/>
              <a:buChar char="§"/>
            </a:pPr>
            <a:r>
              <a:rPr lang="en-US" dirty="0" smtClean="0"/>
              <a:t>Collaborative Capacity (danger of the solo artist)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Misconception</a:t>
            </a:r>
            <a:endParaRPr lang="en-US" dirty="0"/>
          </a:p>
        </p:txBody>
      </p:sp>
      <p:sp>
        <p:nvSpPr>
          <p:cNvPr id="3" name="Content Placeholder 2"/>
          <p:cNvSpPr>
            <a:spLocks noGrp="1"/>
          </p:cNvSpPr>
          <p:nvPr>
            <p:ph idx="1"/>
          </p:nvPr>
        </p:nvSpPr>
        <p:spPr/>
        <p:txBody>
          <a:bodyPr/>
          <a:lstStyle/>
          <a:p>
            <a:r>
              <a:rPr lang="en-US" dirty="0" smtClean="0"/>
              <a:t>Perfectionism is not a predictor of achievement</a:t>
            </a:r>
          </a:p>
          <a:p>
            <a:r>
              <a:rPr lang="en-US" dirty="0" smtClean="0"/>
              <a:t>Fear of failure, procrastination, and anxiety can all debilitate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should I worry?</a:t>
            </a:r>
            <a:endParaRPr lang="en-US" dirty="0"/>
          </a:p>
        </p:txBody>
      </p:sp>
      <p:sp>
        <p:nvSpPr>
          <p:cNvPr id="3" name="Content Placeholder 2"/>
          <p:cNvSpPr>
            <a:spLocks noGrp="1"/>
          </p:cNvSpPr>
          <p:nvPr>
            <p:ph idx="1"/>
          </p:nvPr>
        </p:nvSpPr>
        <p:spPr/>
        <p:txBody>
          <a:bodyPr/>
          <a:lstStyle/>
          <a:p>
            <a:pPr>
              <a:buFont typeface="Wingdings" pitchFamily="2" charset="2"/>
              <a:buChar char="ü"/>
            </a:pPr>
            <a:r>
              <a:rPr lang="en-US" dirty="0" smtClean="0"/>
              <a:t>High anxiety</a:t>
            </a:r>
          </a:p>
          <a:p>
            <a:pPr>
              <a:buFont typeface="Wingdings" pitchFamily="2" charset="2"/>
              <a:buChar char="ü"/>
            </a:pPr>
            <a:r>
              <a:rPr lang="en-US" dirty="0" smtClean="0"/>
              <a:t>Hesitancy to move outside of the comfort zone</a:t>
            </a:r>
          </a:p>
          <a:p>
            <a:pPr>
              <a:buFont typeface="Wingdings" pitchFamily="2" charset="2"/>
              <a:buChar char="ü"/>
            </a:pPr>
            <a:r>
              <a:rPr lang="en-US" dirty="0" smtClean="0"/>
              <a:t>Anxiety based procrastination</a:t>
            </a:r>
          </a:p>
          <a:p>
            <a:pPr>
              <a:buFont typeface="Wingdings" pitchFamily="2" charset="2"/>
              <a:buChar char="ü"/>
            </a:pPr>
            <a:r>
              <a:rPr lang="en-US" dirty="0" smtClean="0"/>
              <a:t>Hyper-competitiveness</a:t>
            </a:r>
          </a:p>
          <a:p>
            <a:pPr>
              <a:buFont typeface="Wingdings" pitchFamily="2" charset="2"/>
              <a:buChar char="ü"/>
            </a:pPr>
            <a:r>
              <a:rPr lang="en-US" dirty="0" smtClean="0"/>
              <a:t>“All or Nothing” Thinking</a:t>
            </a:r>
          </a:p>
          <a:p>
            <a:pPr>
              <a:buFont typeface="Wingdings" pitchFamily="2" charset="2"/>
              <a:buChar char="ü"/>
            </a:pPr>
            <a:r>
              <a:rPr lang="en-US" dirty="0" err="1" smtClean="0"/>
              <a:t>Dysregulated</a:t>
            </a:r>
            <a:r>
              <a:rPr lang="en-US" dirty="0" smtClean="0"/>
              <a:t> affect: high distress for perceived “failures”</a:t>
            </a:r>
          </a:p>
          <a:p>
            <a:pPr>
              <a:buNone/>
            </a:pP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determine if perfectionism is a problem</a:t>
            </a:r>
            <a:endParaRPr lang="en-US" dirty="0"/>
          </a:p>
        </p:txBody>
      </p:sp>
      <p:sp>
        <p:nvSpPr>
          <p:cNvPr id="3" name="Content Placeholder 2"/>
          <p:cNvSpPr>
            <a:spLocks noGrp="1"/>
          </p:cNvSpPr>
          <p:nvPr>
            <p:ph idx="1"/>
          </p:nvPr>
        </p:nvSpPr>
        <p:spPr>
          <a:xfrm>
            <a:off x="152400" y="1600200"/>
            <a:ext cx="8991600" cy="5257800"/>
          </a:xfrm>
        </p:spPr>
        <p:txBody>
          <a:bodyPr>
            <a:normAutofit fontScale="32500" lnSpcReduction="20000"/>
          </a:bodyPr>
          <a:lstStyle/>
          <a:p>
            <a:pPr>
              <a:lnSpc>
                <a:spcPct val="130000"/>
              </a:lnSpc>
              <a:spcBef>
                <a:spcPct val="0"/>
              </a:spcBef>
              <a:buNone/>
            </a:pPr>
            <a:endParaRPr lang="en-US" altLang="en-US" sz="7200" dirty="0" smtClean="0">
              <a:latin typeface="Arial Unicode MS" pitchFamily="34" charset="-128"/>
              <a:ea typeface="Arial Unicode MS" pitchFamily="34" charset="-128"/>
              <a:cs typeface="Arial Unicode MS" pitchFamily="34" charset="-128"/>
            </a:endParaRPr>
          </a:p>
          <a:p>
            <a:pPr>
              <a:lnSpc>
                <a:spcPct val="130000"/>
              </a:lnSpc>
              <a:spcBef>
                <a:spcPct val="0"/>
              </a:spcBef>
              <a:buFont typeface="Wingdings" pitchFamily="2" charset="2"/>
              <a:buChar char="ü"/>
            </a:pPr>
            <a:r>
              <a:rPr lang="en-US" altLang="en-US" sz="7200" dirty="0" smtClean="0">
                <a:latin typeface="Arial Unicode MS" pitchFamily="34" charset="-128"/>
                <a:ea typeface="Arial Unicode MS" pitchFamily="34" charset="-128"/>
                <a:cs typeface="Arial Unicode MS" pitchFamily="34" charset="-128"/>
              </a:rPr>
              <a:t>Is their performance drive or anxiety stopping them from doing things that they want to do?</a:t>
            </a:r>
          </a:p>
          <a:p>
            <a:pPr>
              <a:lnSpc>
                <a:spcPct val="130000"/>
              </a:lnSpc>
              <a:spcBef>
                <a:spcPct val="0"/>
              </a:spcBef>
              <a:buFont typeface="Wingdings" pitchFamily="2" charset="2"/>
              <a:buChar char="ü"/>
            </a:pPr>
            <a:endParaRPr lang="en-US" altLang="en-US" sz="7200" dirty="0" smtClean="0">
              <a:latin typeface="Arial Unicode MS" pitchFamily="34" charset="-128"/>
              <a:ea typeface="Arial Unicode MS" pitchFamily="34" charset="-128"/>
              <a:cs typeface="Arial Unicode MS" pitchFamily="34" charset="-128"/>
            </a:endParaRPr>
          </a:p>
          <a:p>
            <a:pPr>
              <a:lnSpc>
                <a:spcPct val="130000"/>
              </a:lnSpc>
              <a:spcBef>
                <a:spcPct val="0"/>
              </a:spcBef>
              <a:buFont typeface="Wingdings" pitchFamily="2" charset="2"/>
              <a:buChar char="ü"/>
            </a:pPr>
            <a:r>
              <a:rPr lang="en-US" altLang="en-US" sz="7200" dirty="0" smtClean="0">
                <a:latin typeface="Arial Unicode MS" pitchFamily="34" charset="-128"/>
                <a:ea typeface="Arial Unicode MS" pitchFamily="34" charset="-128"/>
                <a:cs typeface="Arial Unicode MS" pitchFamily="34" charset="-128"/>
              </a:rPr>
              <a:t>Is it interfering with friendships, school work, or family life? </a:t>
            </a:r>
          </a:p>
          <a:p>
            <a:pPr>
              <a:lnSpc>
                <a:spcPct val="130000"/>
              </a:lnSpc>
              <a:spcBef>
                <a:spcPct val="0"/>
              </a:spcBef>
              <a:buFont typeface="Wingdings" pitchFamily="2" charset="2"/>
              <a:buChar char="ü"/>
            </a:pPr>
            <a:endParaRPr lang="en-US" altLang="en-US" sz="7200" dirty="0" smtClean="0">
              <a:latin typeface="Arial Unicode MS" pitchFamily="34" charset="-128"/>
              <a:ea typeface="Arial Unicode MS" pitchFamily="34" charset="-128"/>
              <a:cs typeface="Arial Unicode MS" pitchFamily="34" charset="-128"/>
            </a:endParaRPr>
          </a:p>
          <a:p>
            <a:pPr>
              <a:buFont typeface="Wingdings" pitchFamily="2" charset="2"/>
              <a:buChar char="ü"/>
            </a:pPr>
            <a:r>
              <a:rPr lang="en-US" altLang="en-US" sz="7200" dirty="0" smtClean="0">
                <a:latin typeface="Arial Unicode MS" pitchFamily="34" charset="-128"/>
                <a:ea typeface="Arial Unicode MS" pitchFamily="34" charset="-128"/>
                <a:cs typeface="Arial Unicode MS" pitchFamily="34" charset="-128"/>
              </a:rPr>
              <a:t>Is your child extremely distressed by feelings of failure, not being perfect?</a:t>
            </a:r>
            <a:r>
              <a:rPr lang="en-US" sz="7200" dirty="0" smtClean="0">
                <a:latin typeface="Arial Unicode MS" pitchFamily="34" charset="-128"/>
                <a:ea typeface="Arial Unicode MS" pitchFamily="34" charset="-128"/>
                <a:cs typeface="Arial Unicode MS" pitchFamily="34" charset="-128"/>
              </a:rPr>
              <a:t> </a:t>
            </a:r>
          </a:p>
          <a:p>
            <a:pPr>
              <a:buNone/>
            </a:pPr>
            <a:endParaRPr lang="en-US" sz="7200" dirty="0" smtClean="0">
              <a:latin typeface="Arial Unicode MS" pitchFamily="34" charset="-128"/>
              <a:ea typeface="Arial Unicode MS" pitchFamily="34" charset="-128"/>
              <a:cs typeface="Arial Unicode MS" pitchFamily="34" charset="-128"/>
            </a:endParaRPr>
          </a:p>
          <a:p>
            <a:pPr>
              <a:buFont typeface="Wingdings" pitchFamily="2" charset="2"/>
              <a:buChar char="ü"/>
            </a:pPr>
            <a:r>
              <a:rPr lang="en-US" sz="7200" dirty="0" smtClean="0">
                <a:latin typeface="Arial Unicode MS" pitchFamily="34" charset="-128"/>
                <a:ea typeface="Arial Unicode MS" pitchFamily="34" charset="-128"/>
                <a:cs typeface="Arial Unicode MS" pitchFamily="34" charset="-128"/>
              </a:rPr>
              <a:t>Do you feel that a need to be perfect is determining too many of your child's decisions?   How long have you felt this way?</a:t>
            </a:r>
          </a:p>
          <a:p>
            <a:pPr>
              <a:lnSpc>
                <a:spcPct val="130000"/>
              </a:lnSpc>
              <a:spcBef>
                <a:spcPct val="0"/>
              </a:spcBef>
              <a:buNone/>
            </a:pPr>
            <a:r>
              <a:rPr lang="en-US" altLang="en-US" sz="7200" dirty="0" smtClean="0">
                <a:solidFill>
                  <a:srgbClr val="F68D2B"/>
                </a:solidFill>
                <a:latin typeface="Tahoma"/>
                <a:ea typeface="Avenir Next Condensed Bold" pitchFamily="34" charset="0"/>
                <a:cs typeface="Tahoma"/>
              </a:rPr>
              <a:t> </a:t>
            </a:r>
          </a:p>
          <a:p>
            <a:pPr>
              <a:lnSpc>
                <a:spcPct val="130000"/>
              </a:lnSpc>
              <a:spcBef>
                <a:spcPct val="0"/>
              </a:spcBef>
              <a:buNone/>
            </a:pPr>
            <a:endParaRPr lang="en-US" altLang="en-US" sz="7200" dirty="0" smtClean="0">
              <a:solidFill>
                <a:srgbClr val="F68D2B"/>
              </a:solidFill>
              <a:latin typeface="Tahoma"/>
              <a:ea typeface="Avenir Next Condensed Bold" pitchFamily="34" charset="0"/>
              <a:cs typeface="Tahoma"/>
            </a:endParaRPr>
          </a:p>
          <a:p>
            <a:pPr>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bit about the brain</a:t>
            </a:r>
            <a:endParaRPr lang="en-US" dirty="0"/>
          </a:p>
        </p:txBody>
      </p:sp>
      <p:sp>
        <p:nvSpPr>
          <p:cNvPr id="3" name="Content Placeholder 2"/>
          <p:cNvSpPr>
            <a:spLocks noGrp="1"/>
          </p:cNvSpPr>
          <p:nvPr>
            <p:ph idx="1"/>
          </p:nvPr>
        </p:nvSpPr>
        <p:spPr/>
        <p:txBody>
          <a:bodyPr/>
          <a:lstStyle/>
          <a:p>
            <a:r>
              <a:rPr lang="en-US" dirty="0" smtClean="0"/>
              <a:t>Designed to keep our body in balance</a:t>
            </a:r>
          </a:p>
          <a:p>
            <a:pPr>
              <a:buNone/>
            </a:pPr>
            <a:endParaRPr lang="en-US" dirty="0" smtClean="0"/>
          </a:p>
          <a:p>
            <a:r>
              <a:rPr lang="en-US" dirty="0" smtClean="0"/>
              <a:t>Our body craves homeostasis</a:t>
            </a:r>
          </a:p>
          <a:p>
            <a:pPr>
              <a:buNone/>
            </a:pPr>
            <a:endParaRPr lang="en-US" dirty="0" smtClean="0"/>
          </a:p>
          <a:p>
            <a:r>
              <a:rPr lang="en-US" dirty="0" smtClean="0"/>
              <a:t>The brain supports </a:t>
            </a:r>
            <a:r>
              <a:rPr lang="en-US" i="1" dirty="0" smtClean="0"/>
              <a:t>adaptive functioning</a:t>
            </a:r>
          </a:p>
          <a:p>
            <a:pPr>
              <a:buNone/>
            </a:pPr>
            <a:endParaRPr lang="en-US" i="1" dirty="0" smtClean="0"/>
          </a:p>
          <a:p>
            <a:r>
              <a:rPr lang="en-US" dirty="0" smtClean="0"/>
              <a:t>It is hardwired to protect us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p:txBody>
          <a:bodyPr>
            <a:noAutofit/>
          </a:bodyPr>
          <a:lstStyle/>
          <a:p>
            <a:pPr algn="ctr">
              <a:buNone/>
            </a:pPr>
            <a:r>
              <a:rPr lang="en-US" sz="6600" dirty="0" smtClean="0"/>
              <a:t>Flight, </a:t>
            </a:r>
          </a:p>
          <a:p>
            <a:pPr algn="ctr">
              <a:buNone/>
            </a:pPr>
            <a:r>
              <a:rPr lang="en-US" sz="6600" dirty="0" smtClean="0"/>
              <a:t>Fight, </a:t>
            </a:r>
          </a:p>
          <a:p>
            <a:pPr algn="ctr">
              <a:buNone/>
            </a:pPr>
            <a:r>
              <a:rPr lang="en-US" sz="6600" dirty="0" smtClean="0"/>
              <a:t>or </a:t>
            </a:r>
          </a:p>
          <a:p>
            <a:pPr algn="ctr">
              <a:buNone/>
            </a:pPr>
            <a:r>
              <a:rPr lang="en-US" sz="6600" dirty="0" smtClean="0"/>
              <a:t>Freeze</a:t>
            </a:r>
            <a:endParaRPr lang="en-US" sz="6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Helpful Brain Model for Families</a:t>
            </a:r>
            <a:endParaRPr lang="en-US" dirty="0"/>
          </a:p>
        </p:txBody>
      </p:sp>
      <p:sp>
        <p:nvSpPr>
          <p:cNvPr id="3" name="Content Placeholder 2"/>
          <p:cNvSpPr>
            <a:spLocks noGrp="1"/>
          </p:cNvSpPr>
          <p:nvPr>
            <p:ph idx="1"/>
          </p:nvPr>
        </p:nvSpPr>
        <p:spPr/>
        <p:txBody>
          <a:bodyPr/>
          <a:lstStyle/>
          <a:p>
            <a:pPr algn="ctr">
              <a:buNone/>
            </a:pPr>
            <a:endParaRPr lang="en-US" dirty="0" smtClean="0">
              <a:hlinkClick r:id="rId2"/>
            </a:endParaRPr>
          </a:p>
          <a:p>
            <a:pPr algn="ctr">
              <a:buNone/>
            </a:pPr>
            <a:endParaRPr lang="en-US" dirty="0" smtClean="0">
              <a:hlinkClick r:id="rId2"/>
            </a:endParaRPr>
          </a:p>
          <a:p>
            <a:pPr algn="ctr">
              <a:buNone/>
            </a:pPr>
            <a:endParaRPr lang="en-US" dirty="0" smtClean="0">
              <a:hlinkClick r:id="rId2"/>
            </a:endParaRPr>
          </a:p>
          <a:p>
            <a:pPr algn="ctr">
              <a:buNone/>
            </a:pPr>
            <a:r>
              <a:rPr lang="en-US" dirty="0" smtClean="0">
                <a:hlinkClick r:id="rId2"/>
              </a:rPr>
              <a:t>http://www.youtube.com/watch?v=DD-lfP1FBFk</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p:txBody>
          <a:bodyPr>
            <a:normAutofit/>
          </a:bodyPr>
          <a:lstStyle/>
          <a:p>
            <a:r>
              <a:rPr lang="en-US" dirty="0" smtClean="0"/>
              <a:t>Long term impacts of chronic stress</a:t>
            </a:r>
          </a:p>
          <a:p>
            <a:endParaRPr lang="en-US" dirty="0" smtClean="0"/>
          </a:p>
          <a:p>
            <a:r>
              <a:rPr lang="en-US" dirty="0" smtClean="0"/>
              <a:t>Brain adapts to protect itself</a:t>
            </a:r>
          </a:p>
          <a:p>
            <a:pPr>
              <a:buNone/>
            </a:pPr>
            <a:endParaRPr lang="en-US" dirty="0" smtClean="0"/>
          </a:p>
          <a:p>
            <a:r>
              <a:rPr lang="en-US" dirty="0" smtClean="0"/>
              <a:t>Patterns of responding can be maladaptive</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a:t>
            </a:r>
            <a:r>
              <a:rPr lang="en-US" b="1" dirty="0" smtClean="0"/>
              <a:t> Threat </a:t>
            </a:r>
            <a:br>
              <a:rPr lang="en-US" b="1" dirty="0" smtClean="0"/>
            </a:br>
            <a:r>
              <a:rPr lang="en-US" dirty="0" smtClean="0"/>
              <a:t>of Unbalanced Achievement Orientation</a:t>
            </a:r>
            <a:endParaRPr lang="en-US" dirty="0"/>
          </a:p>
        </p:txBody>
      </p:sp>
      <p:sp>
        <p:nvSpPr>
          <p:cNvPr id="3" name="Content Placeholder 2"/>
          <p:cNvSpPr>
            <a:spLocks noGrp="1"/>
          </p:cNvSpPr>
          <p:nvPr>
            <p:ph idx="1"/>
          </p:nvPr>
        </p:nvSpPr>
        <p:spPr>
          <a:xfrm>
            <a:off x="381000" y="2514600"/>
            <a:ext cx="8229600" cy="4525963"/>
          </a:xfrm>
        </p:spPr>
        <p:txBody>
          <a:bodyPr/>
          <a:lstStyle/>
          <a:p>
            <a:r>
              <a:rPr lang="en-US" dirty="0" smtClean="0"/>
              <a:t>Relationship to identity </a:t>
            </a:r>
          </a:p>
          <a:p>
            <a:r>
              <a:rPr lang="en-US" dirty="0" smtClean="0"/>
              <a:t>All or nothing thinking</a:t>
            </a:r>
          </a:p>
          <a:p>
            <a:r>
              <a:rPr lang="en-US" dirty="0" smtClean="0"/>
              <a:t>Anxiety</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447800"/>
            <a:ext cx="8229600" cy="3306762"/>
          </a:xfrm>
        </p:spPr>
        <p:txBody>
          <a:bodyPr/>
          <a:lstStyle/>
          <a:p>
            <a:r>
              <a:rPr lang="en-US" dirty="0" smtClean="0"/>
              <a:t>Changing Our Response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1143000" y="609600"/>
            <a:ext cx="6629400" cy="5791199"/>
          </a:xfrm>
        </p:spPr>
        <p:txBody>
          <a:bodyPr>
            <a:normAutofit fontScale="90000"/>
          </a:bodyPr>
          <a:lstStyle/>
          <a:p>
            <a:r>
              <a:rPr lang="en-US" i="1" dirty="0" smtClean="0"/>
              <a:t>If the day ever came when we were able to accept ourselves and our children exactly as we are and they are, then, I believe we would have come to an understanding of what "good parenting" means.</a:t>
            </a:r>
            <a:r>
              <a:rPr lang="en-US" dirty="0" smtClean="0"/>
              <a:t/>
            </a:r>
            <a:br>
              <a:rPr lang="en-US" dirty="0" smtClean="0"/>
            </a:br>
            <a:r>
              <a:rPr lang="en-US" dirty="0" smtClean="0"/>
              <a:t>				</a:t>
            </a:r>
            <a:r>
              <a:rPr lang="en-US" b="1" dirty="0" smtClean="0"/>
              <a:t>Fred Rogers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Understanding Our Needs</a:t>
            </a:r>
            <a:endParaRPr lang="en-US" dirty="0"/>
          </a:p>
        </p:txBody>
      </p:sp>
      <p:sp>
        <p:nvSpPr>
          <p:cNvPr id="5" name="Subtitle 4"/>
          <p:cNvSpPr>
            <a:spLocks noGrp="1"/>
          </p:cNvSpPr>
          <p:nvPr>
            <p:ph type="subTitle" idx="1"/>
          </p:nvPr>
        </p:nvSpPr>
        <p:spPr/>
        <p:txBody>
          <a:bodyPr/>
          <a:lstStyle/>
          <a:p>
            <a:r>
              <a:rPr lang="en-US" dirty="0" smtClean="0"/>
              <a:t>Foundations for Positive Mental Health</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821362"/>
          </a:xfrm>
        </p:spPr>
        <p:txBody>
          <a:bodyPr>
            <a:normAutofit/>
          </a:bodyPr>
          <a:lstStyle/>
          <a:p>
            <a:r>
              <a:rPr lang="en-US" b="1" i="1" dirty="0" smtClean="0"/>
              <a:t>Neither comprehension or learning can take place in an atmosphere of anxiety.</a:t>
            </a:r>
            <a:r>
              <a:rPr lang="en-US" dirty="0" smtClean="0"/>
              <a:t/>
            </a:r>
            <a:br>
              <a:rPr lang="en-US" dirty="0" smtClean="0"/>
            </a:br>
            <a:r>
              <a:rPr lang="en-US" dirty="0" smtClean="0"/>
              <a:t>				</a:t>
            </a:r>
            <a:r>
              <a:rPr lang="en-US" sz="3600" dirty="0" smtClean="0"/>
              <a:t>Rose Kennedy</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Significance of Safe Space</a:t>
            </a:r>
            <a:endParaRPr lang="en-US" dirty="0"/>
          </a:p>
        </p:txBody>
      </p:sp>
      <p:sp>
        <p:nvSpPr>
          <p:cNvPr id="3" name="Content Placeholder 2"/>
          <p:cNvSpPr>
            <a:spLocks noGrp="1"/>
          </p:cNvSpPr>
          <p:nvPr>
            <p:ph idx="1"/>
          </p:nvPr>
        </p:nvSpPr>
        <p:spPr>
          <a:xfrm>
            <a:off x="457200" y="1981200"/>
            <a:ext cx="8229600" cy="4876800"/>
          </a:xfrm>
        </p:spPr>
        <p:txBody>
          <a:bodyPr>
            <a:normAutofit/>
          </a:bodyPr>
          <a:lstStyle/>
          <a:p>
            <a:pPr algn="ctr">
              <a:buNone/>
            </a:pPr>
            <a:r>
              <a:rPr lang="en-US" sz="3600" i="1" dirty="0" smtClean="0"/>
              <a:t>To learn students need to feel safe. When students don’t feel safe, the fight or flight center of the brain, the </a:t>
            </a:r>
            <a:r>
              <a:rPr lang="en-US" sz="3600" i="1" dirty="0" err="1" smtClean="0"/>
              <a:t>amygdala</a:t>
            </a:r>
            <a:r>
              <a:rPr lang="en-US" sz="3600" i="1" dirty="0" smtClean="0"/>
              <a:t>, fires and incapacitates the hippocampus, the new-learning center of the brain. Students then become </a:t>
            </a:r>
            <a:r>
              <a:rPr lang="en-US" sz="3600" b="1" i="1" dirty="0" smtClean="0"/>
              <a:t>survivors vs. learners </a:t>
            </a:r>
            <a:r>
              <a:rPr lang="en-US" sz="3600" i="1" dirty="0" smtClean="0"/>
              <a:t>(Nussbaum, 2012). </a:t>
            </a:r>
            <a:endParaRPr lang="en-US" sz="36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Connectedness and Belonging</a:t>
            </a:r>
            <a:endParaRPr lang="en-US" dirty="0"/>
          </a:p>
        </p:txBody>
      </p:sp>
      <p:sp>
        <p:nvSpPr>
          <p:cNvPr id="3" name="Content Placeholder 2"/>
          <p:cNvSpPr>
            <a:spLocks noGrp="1"/>
          </p:cNvSpPr>
          <p:nvPr>
            <p:ph idx="1"/>
          </p:nvPr>
        </p:nvSpPr>
        <p:spPr/>
        <p:txBody>
          <a:bodyPr/>
          <a:lstStyle/>
          <a:p>
            <a:pPr algn="ctr">
              <a:buNone/>
            </a:pPr>
            <a:endParaRPr lang="en-US" i="1" dirty="0" smtClean="0"/>
          </a:p>
          <a:p>
            <a:pPr algn="ctr">
              <a:buNone/>
            </a:pPr>
            <a:r>
              <a:rPr lang="en-US" i="1" dirty="0" smtClean="0"/>
              <a:t>The energy that exists between people when they feel seen, heard, and valued;</a:t>
            </a:r>
          </a:p>
          <a:p>
            <a:pPr algn="ctr">
              <a:buNone/>
            </a:pPr>
            <a:r>
              <a:rPr lang="en-US" i="1" dirty="0" smtClean="0"/>
              <a:t>when they can give and receive without </a:t>
            </a:r>
            <a:r>
              <a:rPr lang="en-US" i="1" dirty="0" err="1" smtClean="0"/>
              <a:t>judgement</a:t>
            </a:r>
            <a:r>
              <a:rPr lang="en-US" i="1" dirty="0" smtClean="0"/>
              <a:t>; and when they derive sustenance and strength from the relationship.</a:t>
            </a:r>
          </a:p>
          <a:p>
            <a:pPr>
              <a:buNone/>
            </a:pPr>
            <a:r>
              <a:rPr lang="en-US" i="1" dirty="0" smtClean="0"/>
              <a:t>							</a:t>
            </a:r>
            <a:r>
              <a:rPr lang="en-US" i="1" dirty="0" err="1" smtClean="0"/>
              <a:t>Brene</a:t>
            </a:r>
            <a:r>
              <a:rPr lang="en-US" i="1" dirty="0" smtClean="0"/>
              <a:t> Brown</a:t>
            </a:r>
            <a:endParaRPr lang="en-US" i="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39962"/>
          </a:xfrm>
        </p:spPr>
        <p:txBody>
          <a:bodyPr>
            <a:normAutofit/>
          </a:bodyPr>
          <a:lstStyle/>
          <a:p>
            <a:r>
              <a:rPr lang="en-US" dirty="0" smtClean="0"/>
              <a:t>Caring Relationships and </a:t>
            </a:r>
            <a:br>
              <a:rPr lang="en-US" dirty="0" smtClean="0"/>
            </a:br>
            <a:r>
              <a:rPr lang="en-US" dirty="0" smtClean="0"/>
              <a:t>Belonging</a:t>
            </a:r>
            <a:endParaRPr lang="en-US" dirty="0"/>
          </a:p>
        </p:txBody>
      </p:sp>
      <p:sp>
        <p:nvSpPr>
          <p:cNvPr id="3" name="Content Placeholder 2"/>
          <p:cNvSpPr>
            <a:spLocks noGrp="1"/>
          </p:cNvSpPr>
          <p:nvPr>
            <p:ph idx="1"/>
          </p:nvPr>
        </p:nvSpPr>
        <p:spPr>
          <a:xfrm>
            <a:off x="457200" y="2590800"/>
            <a:ext cx="8229600" cy="4038600"/>
          </a:xfrm>
        </p:spPr>
        <p:txBody>
          <a:bodyPr/>
          <a:lstStyle/>
          <a:p>
            <a:r>
              <a:rPr lang="en-US" dirty="0" smtClean="0"/>
              <a:t>Brain is hardwired for belonging and connection</a:t>
            </a:r>
          </a:p>
          <a:p>
            <a:r>
              <a:rPr lang="en-US" dirty="0" smtClean="0"/>
              <a:t>Survival instinct</a:t>
            </a:r>
          </a:p>
          <a:p>
            <a:r>
              <a:rPr lang="en-US" dirty="0" smtClean="0"/>
              <a:t>This is a pivotal mediator in identity development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lstStyle/>
          <a:p>
            <a:r>
              <a:rPr lang="en-US" dirty="0" smtClean="0"/>
              <a:t>The Marshmallow Test</a:t>
            </a:r>
            <a:br>
              <a:rPr lang="en-US" dirty="0" smtClean="0"/>
            </a:br>
            <a:r>
              <a:rPr lang="en-US" dirty="0" smtClean="0"/>
              <a:t>Revisited</a:t>
            </a:r>
            <a:endParaRPr lang="en-US" dirty="0"/>
          </a:p>
        </p:txBody>
      </p:sp>
      <p:sp>
        <p:nvSpPr>
          <p:cNvPr id="5" name="Subtitle 4"/>
          <p:cNvSpPr>
            <a:spLocks noGrp="1"/>
          </p:cNvSpPr>
          <p:nvPr>
            <p:ph type="subTitle" idx="1"/>
          </p:nvPr>
        </p:nvSpPr>
        <p:spPr/>
        <p:txBody>
          <a:bodyPr/>
          <a:lstStyle/>
          <a:p>
            <a:endParaRPr lang="en-US"/>
          </a:p>
        </p:txBody>
      </p:sp>
      <p:pic>
        <p:nvPicPr>
          <p:cNvPr id="2" name="Picture 1"/>
          <p:cNvPicPr>
            <a:picLocks noChangeAspect="1"/>
          </p:cNvPicPr>
          <p:nvPr/>
        </p:nvPicPr>
        <p:blipFill>
          <a:blip r:embed="rId2" cstate="print"/>
          <a:stretch>
            <a:fillRect/>
          </a:stretch>
        </p:blipFill>
        <p:spPr>
          <a:xfrm>
            <a:off x="3352800" y="3124200"/>
            <a:ext cx="2526563" cy="3225842"/>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our relationships with our children based on ?</a:t>
            </a:r>
            <a:endParaRPr lang="en-US" dirty="0"/>
          </a:p>
        </p:txBody>
      </p:sp>
      <p:sp>
        <p:nvSpPr>
          <p:cNvPr id="3" name="Content Placeholder 2"/>
          <p:cNvSpPr>
            <a:spLocks noGrp="1"/>
          </p:cNvSpPr>
          <p:nvPr>
            <p:ph idx="1"/>
          </p:nvPr>
        </p:nvSpPr>
        <p:spPr>
          <a:xfrm>
            <a:off x="457200" y="2057400"/>
            <a:ext cx="8229600" cy="4525963"/>
          </a:xfrm>
        </p:spPr>
        <p:txBody>
          <a:bodyPr/>
          <a:lstStyle/>
          <a:p>
            <a:r>
              <a:rPr lang="en-US" dirty="0" smtClean="0"/>
              <a:t>Expectation with acceptance</a:t>
            </a:r>
          </a:p>
          <a:p>
            <a:r>
              <a:rPr lang="en-US" dirty="0" smtClean="0"/>
              <a:t>Compassion </a:t>
            </a:r>
          </a:p>
          <a:p>
            <a:r>
              <a:rPr lang="en-US" dirty="0" smtClean="0"/>
              <a:t>Embracing failure as learning</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Self Regulation: Putting on the Brakes</a:t>
            </a:r>
            <a:endParaRPr lang="en-US" dirty="0"/>
          </a:p>
        </p:txBody>
      </p:sp>
      <p:sp>
        <p:nvSpPr>
          <p:cNvPr id="3" name="Content Placeholder 2"/>
          <p:cNvSpPr>
            <a:spLocks noGrp="1"/>
          </p:cNvSpPr>
          <p:nvPr>
            <p:ph idx="1"/>
          </p:nvPr>
        </p:nvSpPr>
        <p:spPr>
          <a:xfrm>
            <a:off x="533400" y="2057400"/>
            <a:ext cx="8229600" cy="4525963"/>
          </a:xfrm>
        </p:spPr>
        <p:txBody>
          <a:bodyPr/>
          <a:lstStyle/>
          <a:p>
            <a:r>
              <a:rPr lang="en-US" dirty="0" smtClean="0"/>
              <a:t>We need our brain to have the alarm system, we wouldn’t want to turn if off BUT higher level cortical functions help us moderate it</a:t>
            </a:r>
          </a:p>
          <a:p>
            <a:r>
              <a:rPr lang="en-US" sz="4400" b="1" i="1" dirty="0" smtClean="0"/>
              <a:t>Plasticity</a:t>
            </a:r>
            <a:r>
              <a:rPr lang="en-US" sz="4400" b="1" dirty="0" smtClean="0"/>
              <a:t> </a:t>
            </a:r>
            <a:r>
              <a:rPr lang="en-US" dirty="0" smtClean="0"/>
              <a:t>allows us to strengthen how the brain regulates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000" dirty="0" smtClean="0"/>
              <a:t>Responses to Stress:</a:t>
            </a:r>
            <a:br>
              <a:rPr lang="en-CA" sz="4000" dirty="0" smtClean="0"/>
            </a:br>
            <a:r>
              <a:rPr lang="en-CA" sz="4000" dirty="0" smtClean="0"/>
              <a:t>Mind-Body-Behaviour Relationship</a:t>
            </a:r>
            <a:endParaRPr lang="en-US" sz="4000" dirty="0"/>
          </a:p>
        </p:txBody>
      </p:sp>
      <p:sp>
        <p:nvSpPr>
          <p:cNvPr id="3" name="Content Placeholder 2"/>
          <p:cNvSpPr>
            <a:spLocks noGrp="1"/>
          </p:cNvSpPr>
          <p:nvPr>
            <p:ph idx="1"/>
          </p:nvPr>
        </p:nvSpPr>
        <p:spPr>
          <a:xfrm>
            <a:off x="228600" y="1900262"/>
            <a:ext cx="8686800" cy="5029200"/>
          </a:xfrm>
        </p:spPr>
        <p:txBody>
          <a:bodyPr/>
          <a:lstStyle/>
          <a:p>
            <a:r>
              <a:rPr lang="en-CA" b="1" dirty="0" smtClean="0"/>
              <a:t>Mind</a:t>
            </a:r>
            <a:r>
              <a:rPr lang="en-CA" dirty="0" smtClean="0"/>
              <a:t> (cognitive response):  </a:t>
            </a:r>
          </a:p>
          <a:p>
            <a:pPr>
              <a:buNone/>
            </a:pPr>
            <a:r>
              <a:rPr lang="en-CA" dirty="0" smtClean="0"/>
              <a:t>	negative thoughts, attitudes and feelings</a:t>
            </a:r>
            <a:endParaRPr lang="en-CA" b="1" dirty="0" smtClean="0"/>
          </a:p>
          <a:p>
            <a:endParaRPr lang="en-CA" b="1" dirty="0" smtClean="0"/>
          </a:p>
          <a:p>
            <a:r>
              <a:rPr lang="en-CA" b="1" dirty="0" smtClean="0"/>
              <a:t>Body</a:t>
            </a:r>
            <a:r>
              <a:rPr lang="en-CA" dirty="0" smtClean="0"/>
              <a:t> (physiological response):  </a:t>
            </a:r>
          </a:p>
          <a:p>
            <a:pPr>
              <a:buNone/>
            </a:pPr>
            <a:r>
              <a:rPr lang="en-CA" dirty="0" smtClean="0"/>
              <a:t>	physical symptoms and bodily reactions</a:t>
            </a:r>
          </a:p>
          <a:p>
            <a:pPr>
              <a:buNone/>
            </a:pPr>
            <a:endParaRPr lang="en-CA" b="1" dirty="0" smtClean="0"/>
          </a:p>
          <a:p>
            <a:r>
              <a:rPr lang="en-CA" b="1" dirty="0" smtClean="0"/>
              <a:t>Behaviour</a:t>
            </a:r>
            <a:r>
              <a:rPr lang="en-CA" dirty="0" smtClean="0"/>
              <a:t> (behavioural response):  </a:t>
            </a:r>
          </a:p>
          <a:p>
            <a:pPr>
              <a:buNone/>
            </a:pPr>
            <a:r>
              <a:rPr lang="en-CA" dirty="0" smtClean="0"/>
              <a:t>	things you do to cope</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i="1" dirty="0" smtClean="0"/>
              <a:t>Understanding the Triad</a:t>
            </a:r>
            <a:endParaRPr lang="en-US" i="1"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Exercise</a:t>
            </a:r>
            <a:endParaRPr lang="en-US" dirty="0"/>
          </a:p>
        </p:txBody>
      </p:sp>
      <p:sp>
        <p:nvSpPr>
          <p:cNvPr id="3" name="Content Placeholder 2"/>
          <p:cNvSpPr>
            <a:spLocks noGrp="1"/>
          </p:cNvSpPr>
          <p:nvPr>
            <p:ph idx="1"/>
          </p:nvPr>
        </p:nvSpPr>
        <p:spPr/>
        <p:txBody>
          <a:bodyPr/>
          <a:lstStyle/>
          <a:p>
            <a:pPr>
              <a:buNone/>
            </a:pPr>
            <a:r>
              <a:rPr lang="en-US" i="1" dirty="0" smtClean="0"/>
              <a:t>You are sitting in your room at night reading.  You hear a noise/knocking at the window…..</a:t>
            </a:r>
          </a:p>
          <a:p>
            <a:pPr>
              <a:buNone/>
            </a:pPr>
            <a:endParaRPr lang="en-US" i="1" dirty="0" smtClean="0"/>
          </a:p>
          <a:p>
            <a:pPr>
              <a:buNone/>
            </a:pPr>
            <a:r>
              <a:rPr lang="en-US" i="1" dirty="0" smtClean="0"/>
              <a:t>Your first thought is…..</a:t>
            </a:r>
            <a:endParaRPr lang="en-US" i="1"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228600" y="1066800"/>
            <a:ext cx="8686800" cy="5486400"/>
          </a:xfrm>
        </p:spPr>
        <p:txBody>
          <a:bodyPr>
            <a:normAutofit fontScale="92500" lnSpcReduction="20000"/>
          </a:bodyPr>
          <a:lstStyle/>
          <a:p>
            <a:pPr>
              <a:buNone/>
            </a:pPr>
            <a:endParaRPr lang="en-US" dirty="0" smtClean="0"/>
          </a:p>
          <a:p>
            <a:pPr>
              <a:buNone/>
            </a:pPr>
            <a:r>
              <a:rPr lang="en-US" dirty="0" smtClean="0"/>
              <a:t>What was your </a:t>
            </a:r>
            <a:r>
              <a:rPr lang="en-US" b="1" i="1" dirty="0" smtClean="0"/>
              <a:t>thought</a:t>
            </a:r>
            <a:r>
              <a:rPr lang="en-US" dirty="0" smtClean="0"/>
              <a:t>?</a:t>
            </a:r>
          </a:p>
          <a:p>
            <a:pPr>
              <a:buNone/>
            </a:pPr>
            <a:r>
              <a:rPr lang="en-US" dirty="0" smtClean="0"/>
              <a:t>i.e. animal, branch, person/burglar</a:t>
            </a:r>
          </a:p>
          <a:p>
            <a:pPr>
              <a:buNone/>
            </a:pPr>
            <a:r>
              <a:rPr lang="en-US" dirty="0" smtClean="0"/>
              <a:t>What did you say to yourself?</a:t>
            </a:r>
          </a:p>
          <a:p>
            <a:pPr>
              <a:buNone/>
            </a:pPr>
            <a:r>
              <a:rPr lang="en-US" dirty="0" smtClean="0"/>
              <a:t>i.e. “ no big deal” (branch)</a:t>
            </a:r>
          </a:p>
          <a:p>
            <a:pPr>
              <a:buNone/>
            </a:pPr>
            <a:r>
              <a:rPr lang="en-US" dirty="0" smtClean="0"/>
              <a:t>	   “oh no, I’ve got to get out of here” (burglar)</a:t>
            </a:r>
          </a:p>
          <a:p>
            <a:pPr>
              <a:buNone/>
            </a:pPr>
            <a:endParaRPr lang="en-US" dirty="0" smtClean="0"/>
          </a:p>
          <a:p>
            <a:pPr>
              <a:buNone/>
            </a:pPr>
            <a:r>
              <a:rPr lang="en-US" dirty="0" smtClean="0"/>
              <a:t>What</a:t>
            </a:r>
            <a:r>
              <a:rPr lang="en-US" b="1" i="1" dirty="0" smtClean="0"/>
              <a:t> feeling </a:t>
            </a:r>
            <a:r>
              <a:rPr lang="en-US" dirty="0" smtClean="0"/>
              <a:t>did your thoughts lead you to have?</a:t>
            </a:r>
          </a:p>
          <a:p>
            <a:pPr>
              <a:buNone/>
            </a:pPr>
            <a:r>
              <a:rPr lang="en-US" dirty="0" smtClean="0"/>
              <a:t>i.e. fear/dread (burglar)</a:t>
            </a:r>
          </a:p>
          <a:p>
            <a:pPr>
              <a:buNone/>
            </a:pPr>
            <a:endParaRPr lang="en-US" dirty="0" smtClean="0"/>
          </a:p>
          <a:p>
            <a:pPr>
              <a:buNone/>
            </a:pPr>
            <a:r>
              <a:rPr lang="en-US" dirty="0" smtClean="0"/>
              <a:t>How would that feeling influence your </a:t>
            </a:r>
            <a:r>
              <a:rPr lang="en-US" b="1" i="1" dirty="0" smtClean="0"/>
              <a:t>behavior</a:t>
            </a:r>
            <a:r>
              <a:rPr lang="en-US" dirty="0" smtClean="0"/>
              <a:t>?</a:t>
            </a:r>
          </a:p>
          <a:p>
            <a:pPr>
              <a:buNone/>
            </a:pPr>
            <a:r>
              <a:rPr lang="en-US" dirty="0" smtClean="0"/>
              <a:t>i.e. run/hide/shake/tremble</a:t>
            </a:r>
          </a:p>
          <a:p>
            <a:pPr>
              <a:buNone/>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20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20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20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6562"/>
          </a:xfrm>
        </p:spPr>
        <p:txBody>
          <a:bodyPr/>
          <a:lstStyle/>
          <a:p>
            <a:r>
              <a:rPr lang="en-US" b="1" i="1" dirty="0" smtClean="0"/>
              <a:t>Man can alter his life by altering his thoughts.</a:t>
            </a:r>
            <a:r>
              <a:rPr lang="en-US" dirty="0" smtClean="0"/>
              <a:t/>
            </a:r>
            <a:br>
              <a:rPr lang="en-US" dirty="0" smtClean="0"/>
            </a:br>
            <a:r>
              <a:rPr lang="en-US" dirty="0" smtClean="0"/>
              <a:t>				</a:t>
            </a:r>
            <a:r>
              <a:rPr lang="en-US" sz="3600" dirty="0" smtClean="0"/>
              <a:t>William James</a:t>
            </a:r>
            <a:endParaRPr lang="en-US"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63762"/>
          </a:xfrm>
        </p:spPr>
        <p:txBody>
          <a:bodyPr>
            <a:normAutofit/>
          </a:bodyPr>
          <a:lstStyle/>
          <a:p>
            <a:r>
              <a:rPr lang="en-US" dirty="0" smtClean="0"/>
              <a:t>Neurons that fire together…</a:t>
            </a:r>
            <a:br>
              <a:rPr lang="en-US" dirty="0" smtClean="0"/>
            </a:br>
            <a:r>
              <a:rPr lang="en-US" dirty="0" smtClean="0"/>
              <a:t>Wire together</a:t>
            </a:r>
            <a:endParaRPr lang="en-US" dirty="0"/>
          </a:p>
        </p:txBody>
      </p:sp>
      <p:sp>
        <p:nvSpPr>
          <p:cNvPr id="3" name="Content Placeholder 2"/>
          <p:cNvSpPr>
            <a:spLocks noGrp="1"/>
          </p:cNvSpPr>
          <p:nvPr>
            <p:ph idx="1"/>
          </p:nvPr>
        </p:nvSpPr>
        <p:spPr>
          <a:xfrm>
            <a:off x="457200" y="2667000"/>
            <a:ext cx="8229600" cy="3459163"/>
          </a:xfrm>
        </p:spPr>
        <p:txBody>
          <a:bodyPr/>
          <a:lstStyle/>
          <a:p>
            <a:r>
              <a:rPr lang="en-US" dirty="0" smtClean="0"/>
              <a:t>Where you focus attention stimulates certain parts of the brain</a:t>
            </a:r>
          </a:p>
          <a:p>
            <a:r>
              <a:rPr lang="en-US" dirty="0" smtClean="0"/>
              <a:t>We are wiring our pathways</a:t>
            </a:r>
          </a:p>
          <a:p>
            <a:r>
              <a:rPr lang="en-US" dirty="0" smtClean="0"/>
              <a:t>Let’s learn how to control it</a:t>
            </a:r>
          </a:p>
          <a:p>
            <a:r>
              <a:rPr lang="en-US" dirty="0" smtClean="0"/>
              <a:t>CHOOSE to focus on the positive</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Letting Go</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buNone/>
            </a:pPr>
            <a:r>
              <a:rPr lang="en-US" dirty="0" smtClean="0">
                <a:hlinkClick r:id="rId2"/>
              </a:rPr>
              <a:t>http://www.youtube.com/watch?v=rSrSemQUeSI</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Mind, Body, and Behavior</a:t>
            </a:r>
            <a:br>
              <a:rPr lang="en-US" dirty="0" smtClean="0"/>
            </a:br>
            <a:r>
              <a:rPr lang="en-US" i="1" dirty="0" smtClean="0"/>
              <a:t>Mindfulness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Paying attention to the present…</a:t>
            </a:r>
          </a:p>
          <a:p>
            <a:pPr>
              <a:buNone/>
            </a:pPr>
            <a:endParaRPr lang="en-US" dirty="0" smtClean="0"/>
          </a:p>
          <a:p>
            <a:pPr>
              <a:buNone/>
            </a:pPr>
            <a:r>
              <a:rPr lang="en-US" dirty="0" smtClean="0"/>
              <a:t>Without </a:t>
            </a:r>
            <a:r>
              <a:rPr lang="en-US" dirty="0" err="1" smtClean="0"/>
              <a:t>judgement</a:t>
            </a:r>
            <a:endParaRPr lang="en-US" dirty="0" smtClean="0"/>
          </a:p>
          <a:p>
            <a:pPr>
              <a:buNone/>
            </a:pPr>
            <a:r>
              <a:rPr lang="en-US" dirty="0" smtClean="0"/>
              <a:t>Without expectations</a:t>
            </a:r>
          </a:p>
          <a:p>
            <a:pPr>
              <a:buNone/>
            </a:pPr>
            <a:r>
              <a:rPr lang="en-US" dirty="0" smtClean="0"/>
              <a:t>Without fear</a:t>
            </a:r>
          </a:p>
          <a:p>
            <a:pPr>
              <a:buNone/>
            </a:pPr>
            <a:endParaRPr lang="en-US" dirty="0"/>
          </a:p>
          <a:p>
            <a:pPr>
              <a:buNone/>
            </a:pPr>
            <a:r>
              <a:rPr lang="en-US" dirty="0" smtClean="0"/>
              <a:t>Just accept it as it is….</a:t>
            </a:r>
          </a:p>
          <a:p>
            <a:pPr>
              <a:buNone/>
            </a:pPr>
            <a:r>
              <a:rPr lang="en-US" dirty="0" smtClean="0"/>
              <a:t>Let’s practice</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c_mi" descr="http://ldawe.files.wordpress.com/2014/03/mindfulness.jpg">
            <a:hlinkClick r:id="rId2"/>
          </p:cNvPr>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Take up Smoking</a:t>
            </a:r>
            <a:endParaRPr lang="en-US" dirty="0"/>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pPr>
              <a:buNone/>
            </a:pPr>
            <a:r>
              <a:rPr lang="en-US" dirty="0" smtClean="0"/>
              <a:t>Just kidding!</a:t>
            </a:r>
          </a:p>
          <a:p>
            <a:pPr>
              <a:buNone/>
            </a:pPr>
            <a:endParaRPr lang="en-US" dirty="0" smtClean="0"/>
          </a:p>
          <a:p>
            <a:pPr>
              <a:buNone/>
            </a:pPr>
            <a:r>
              <a:rPr lang="en-US" dirty="0" smtClean="0"/>
              <a:t>Why this works:</a:t>
            </a:r>
          </a:p>
          <a:p>
            <a:pPr>
              <a:buNone/>
            </a:pPr>
            <a:endParaRPr lang="en-US" dirty="0" smtClean="0"/>
          </a:p>
          <a:p>
            <a:pPr>
              <a:buNone/>
            </a:pPr>
            <a:endParaRPr lang="en-US" dirty="0" smtClean="0"/>
          </a:p>
          <a:p>
            <a:pPr>
              <a:buFont typeface="Wingdings" pitchFamily="2" charset="2"/>
              <a:buChar char="Ø"/>
            </a:pPr>
            <a:r>
              <a:rPr lang="en-US" dirty="0" smtClean="0"/>
              <a:t>Taking a break physically from place/environment which generates stress</a:t>
            </a:r>
          </a:p>
          <a:p>
            <a:pPr>
              <a:buFont typeface="Wingdings" pitchFamily="2" charset="2"/>
              <a:buChar char="Ø"/>
            </a:pPr>
            <a:r>
              <a:rPr lang="en-US" dirty="0" smtClean="0"/>
              <a:t>Deep breathing</a:t>
            </a:r>
          </a:p>
          <a:p>
            <a:pPr>
              <a:buFont typeface="Wingdings" pitchFamily="2" charset="2"/>
              <a:buChar char="Ø"/>
            </a:pPr>
            <a:r>
              <a:rPr lang="en-US" dirty="0" smtClean="0"/>
              <a:t>3 breath hug</a:t>
            </a:r>
          </a:p>
          <a:p>
            <a:pPr>
              <a:buFont typeface="Wingdings" pitchFamily="2" charset="2"/>
              <a:buChar char="Ø"/>
            </a:pPr>
            <a:endParaRPr lang="en-US" dirty="0" smtClean="0"/>
          </a:p>
          <a:p>
            <a:pPr>
              <a:buNone/>
            </a:pPr>
            <a:r>
              <a:rPr lang="en-US" dirty="0" smtClean="0"/>
              <a:t>Let’s practice…</a:t>
            </a:r>
          </a:p>
          <a:p>
            <a:pPr>
              <a:buNone/>
            </a:pPr>
            <a:endParaRPr lang="en-US" dirty="0"/>
          </a:p>
        </p:txBody>
      </p:sp>
      <p:pic>
        <p:nvPicPr>
          <p:cNvPr id="4" name="irc_mi" descr="http://timewellness.files.wordpress.com/2011/11/deep-breathing.jpg?w=307">
            <a:hlinkClick r:id="rId2"/>
          </p:cNvPr>
          <p:cNvPicPr/>
          <p:nvPr/>
        </p:nvPicPr>
        <p:blipFill>
          <a:blip r:embed="rId3" cstate="print"/>
          <a:srcRect/>
          <a:stretch>
            <a:fillRect/>
          </a:stretch>
        </p:blipFill>
        <p:spPr bwMode="auto">
          <a:xfrm>
            <a:off x="4343400" y="1371600"/>
            <a:ext cx="3835400" cy="25908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lstStyle/>
          <a:p>
            <a:r>
              <a:rPr lang="en-US" dirty="0" smtClean="0"/>
              <a:t>Self Compassion</a:t>
            </a:r>
            <a:endParaRPr lang="en-US" dirty="0"/>
          </a:p>
        </p:txBody>
      </p:sp>
      <p:sp>
        <p:nvSpPr>
          <p:cNvPr id="3" name="Content Placeholder 2"/>
          <p:cNvSpPr>
            <a:spLocks noGrp="1"/>
          </p:cNvSpPr>
          <p:nvPr>
            <p:ph idx="1"/>
          </p:nvPr>
        </p:nvSpPr>
        <p:spPr>
          <a:xfrm>
            <a:off x="457200" y="2438400"/>
            <a:ext cx="8229600" cy="4419600"/>
          </a:xfrm>
        </p:spPr>
        <p:txBody>
          <a:bodyPr>
            <a:normAutofit/>
          </a:bodyPr>
          <a:lstStyle/>
          <a:p>
            <a:pPr algn="ctr">
              <a:buNone/>
            </a:pPr>
            <a:r>
              <a:rPr lang="en-US" sz="4400" i="1" dirty="0" smtClean="0"/>
              <a:t>Not about judging ourselves positively, but a way of relating to ourselves kindly, embracing  ourselves lovingly flaws and all</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Compassion</a:t>
            </a:r>
            <a:endParaRPr lang="en-US" dirty="0"/>
          </a:p>
        </p:txBody>
      </p:sp>
      <p:sp>
        <p:nvSpPr>
          <p:cNvPr id="3" name="Content Placeholder 2"/>
          <p:cNvSpPr>
            <a:spLocks noGrp="1"/>
          </p:cNvSpPr>
          <p:nvPr>
            <p:ph idx="1"/>
          </p:nvPr>
        </p:nvSpPr>
        <p:spPr/>
        <p:txBody>
          <a:bodyPr/>
          <a:lstStyle/>
          <a:p>
            <a:pPr algn="ctr">
              <a:buNone/>
            </a:pPr>
            <a:r>
              <a:rPr lang="en-US" i="1" dirty="0" smtClean="0"/>
              <a:t>The thing that is really hard, ,and really amazing, is giving up on being perfect and beginning the work of becoming yourself.</a:t>
            </a:r>
          </a:p>
          <a:p>
            <a:pPr>
              <a:buNone/>
            </a:pPr>
            <a:r>
              <a:rPr lang="en-US" dirty="0" smtClean="0"/>
              <a:t>							Anna </a:t>
            </a:r>
            <a:r>
              <a:rPr lang="en-US" dirty="0" err="1" smtClean="0"/>
              <a:t>Quidlen</a:t>
            </a:r>
            <a:endParaRPr lang="en-US" dirty="0" smtClean="0"/>
          </a:p>
          <a:p>
            <a:pPr algn="ctr">
              <a:buNone/>
            </a:pPr>
            <a:r>
              <a:rPr lang="en-US" dirty="0" smtClean="0">
                <a:hlinkClick r:id="rId2"/>
              </a:rPr>
              <a:t>http://www.self-compassion.org/</a:t>
            </a:r>
            <a:endParaRPr lang="en-US" dirty="0" smtClean="0"/>
          </a:p>
          <a:p>
            <a:endParaRPr lang="en-US" dirty="0" smtClean="0"/>
          </a:p>
          <a:p>
            <a:r>
              <a:rPr lang="en-US" dirty="0" smtClean="0"/>
              <a:t>Treating yourself as you would a good friend</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lstStyle/>
          <a:p>
            <a:r>
              <a:rPr lang="en-US" dirty="0" smtClean="0"/>
              <a:t>Are you ready to change the lens?</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pPr>
              <a:buNone/>
            </a:pPr>
            <a:endParaRPr lang="en-US" dirty="0" smtClean="0"/>
          </a:p>
          <a:p>
            <a:pPr>
              <a:buNone/>
            </a:pPr>
            <a:endParaRPr lang="en-US" dirty="0" smtClean="0"/>
          </a:p>
          <a:p>
            <a:pPr>
              <a:buNone/>
            </a:pPr>
            <a:endParaRPr lang="en-US" dirty="0" smtClean="0"/>
          </a:p>
          <a:p>
            <a:pPr>
              <a:buNone/>
            </a:pPr>
            <a:r>
              <a:rPr lang="en-US" dirty="0" smtClean="0">
                <a:hlinkClick r:id="rId3"/>
              </a:rPr>
              <a:t>http://www.ted.com/talks/shawn_achor_the_happy_secret_to_better_work?language=en</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21 day Challenge</a:t>
            </a:r>
            <a:endParaRPr lang="en-US" dirty="0"/>
          </a:p>
        </p:txBody>
      </p:sp>
      <p:sp>
        <p:nvSpPr>
          <p:cNvPr id="3" name="Content Placeholder 2"/>
          <p:cNvSpPr>
            <a:spLocks noGrp="1"/>
          </p:cNvSpPr>
          <p:nvPr>
            <p:ph idx="1"/>
          </p:nvPr>
        </p:nvSpPr>
        <p:spPr/>
        <p:txBody>
          <a:bodyPr>
            <a:normAutofit lnSpcReduction="10000"/>
          </a:bodyPr>
          <a:lstStyle/>
          <a:p>
            <a:pPr marL="514350" indent="-514350">
              <a:buNone/>
            </a:pPr>
            <a:r>
              <a:rPr lang="en-US" dirty="0" smtClean="0"/>
              <a:t>Daily:</a:t>
            </a:r>
          </a:p>
          <a:p>
            <a:pPr marL="514350" indent="-514350">
              <a:buNone/>
            </a:pPr>
            <a:endParaRPr lang="en-US" dirty="0" smtClean="0"/>
          </a:p>
          <a:p>
            <a:pPr marL="514350" indent="-514350">
              <a:buFont typeface="+mj-lt"/>
              <a:buAutoNum type="arabicPeriod"/>
            </a:pPr>
            <a:r>
              <a:rPr lang="en-US" dirty="0" smtClean="0"/>
              <a:t>Write down 3 new things you were grateful for that day</a:t>
            </a:r>
          </a:p>
          <a:p>
            <a:pPr marL="514350" indent="-514350">
              <a:buFont typeface="+mj-lt"/>
              <a:buAutoNum type="arabicPeriod"/>
            </a:pPr>
            <a:r>
              <a:rPr lang="en-US" dirty="0" smtClean="0"/>
              <a:t>Journal one positive experience</a:t>
            </a:r>
          </a:p>
          <a:p>
            <a:pPr marL="514350" indent="-514350">
              <a:buFont typeface="+mj-lt"/>
              <a:buAutoNum type="arabicPeriod"/>
            </a:pPr>
            <a:r>
              <a:rPr lang="en-US" dirty="0" smtClean="0"/>
              <a:t>Exercise</a:t>
            </a:r>
          </a:p>
          <a:p>
            <a:pPr marL="514350" indent="-514350">
              <a:buFont typeface="+mj-lt"/>
              <a:buAutoNum type="arabicPeriod"/>
            </a:pPr>
            <a:r>
              <a:rPr lang="en-US" dirty="0" smtClean="0"/>
              <a:t>Meditation</a:t>
            </a:r>
          </a:p>
          <a:p>
            <a:pPr marL="514350" indent="-514350">
              <a:buFont typeface="+mj-lt"/>
              <a:buAutoNum type="arabicPeriod"/>
            </a:pPr>
            <a:r>
              <a:rPr lang="en-US" dirty="0" smtClean="0"/>
              <a:t>One random act of kindness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5A0A283B95FB4A43B25C6417E166F61E" ma:contentTypeVersion="2" ma:contentTypeDescription="" ma:contentTypeScope="" ma:versionID="9c15e641af23584b3a90d9bc04dd6832">
  <xsd:schema xmlns:xsd="http://www.w3.org/2001/XMLSchema" xmlns:xs="http://www.w3.org/2001/XMLSchema" xmlns:p="http://schemas.microsoft.com/office/2006/metadata/properties" xmlns:ns2="c08035a4-6938-4f7e-9508-3290d82e0eb9" targetNamespace="http://schemas.microsoft.com/office/2006/metadata/properties" ma:root="true" ma:fieldsID="91294ebe0dfdbf23d23000ebdf0cd664" ns2:_="">
    <xsd:import namespace="c08035a4-6938-4f7e-9508-3290d82e0eb9"/>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8035a4-6938-4f7e-9508-3290d82e0eb9"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WWW_x0020_Content xmlns="c08035a4-6938-4f7e-9508-3290d82e0eb9">No</WWW_x0020_Content>
    <Document_x0020_Owner xmlns="c08035a4-6938-4f7e-9508-3290d82e0eb9">sandy.s.wong</Document_x0020_Owner>
    <Document_x0020_Author_x0028_s_x0029_ xmlns="c08035a4-6938-4f7e-9508-3290d82e0eb9" xsi:nil="true"/>
    <Document_x0020_Description xmlns="c08035a4-6938-4f7e-9508-3290d82e0eb9" xsi:nil="true"/>
  </documentManagement>
</p:properties>
</file>

<file path=customXml/itemProps1.xml><?xml version="1.0" encoding="utf-8"?>
<ds:datastoreItem xmlns:ds="http://schemas.openxmlformats.org/officeDocument/2006/customXml" ds:itemID="{817F2A45-E9C0-467D-A046-5C694ED4C8E8}"/>
</file>

<file path=customXml/itemProps2.xml><?xml version="1.0" encoding="utf-8"?>
<ds:datastoreItem xmlns:ds="http://schemas.openxmlformats.org/officeDocument/2006/customXml" ds:itemID="{47402A9E-AC66-4DF8-8EAD-97C5D210FBF9}"/>
</file>

<file path=customXml/itemProps3.xml><?xml version="1.0" encoding="utf-8"?>
<ds:datastoreItem xmlns:ds="http://schemas.openxmlformats.org/officeDocument/2006/customXml" ds:itemID="{E7B31936-EDF9-4EB9-81D0-0E94BCCF15F5}"/>
</file>

<file path=docProps/app.xml><?xml version="1.0" encoding="utf-8"?>
<Properties xmlns="http://schemas.openxmlformats.org/officeDocument/2006/extended-properties" xmlns:vt="http://schemas.openxmlformats.org/officeDocument/2006/docPropsVTypes">
  <TotalTime>703</TotalTime>
  <Words>996</Words>
  <Application>Microsoft Office PowerPoint</Application>
  <PresentationFormat>On-screen Show (4:3)</PresentationFormat>
  <Paragraphs>213</Paragraphs>
  <Slides>43</Slides>
  <Notes>12</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From Student Success to Lifelong Achievement</vt:lpstr>
      <vt:lpstr>Have we gotten it right?</vt:lpstr>
      <vt:lpstr>Our Task as Parents and Educators</vt:lpstr>
      <vt:lpstr>Who we are and how we engage in the world are much stronger predictors of how our children will do than what we know about parenting.  The question isn’t are you parenting in the right way? It is Are you the adult you want your child to grow up to be?      Brene Brown</vt:lpstr>
      <vt:lpstr>The Relationship to Mental Health</vt:lpstr>
      <vt:lpstr>Holistic Approach</vt:lpstr>
      <vt:lpstr>Dangers of Perfectionism  (Unbalanced Achievement Orientation)</vt:lpstr>
      <vt:lpstr>Dangers of Perfectionism</vt:lpstr>
      <vt:lpstr>A Culture of Perfectionism?</vt:lpstr>
      <vt:lpstr>Employers value…</vt:lpstr>
      <vt:lpstr>Misconception</vt:lpstr>
      <vt:lpstr>When should I worry?</vt:lpstr>
      <vt:lpstr>How to determine if perfectionism is a problem</vt:lpstr>
      <vt:lpstr>A bit about the brain</vt:lpstr>
      <vt:lpstr>Why is this important?</vt:lpstr>
      <vt:lpstr>A Helpful Brain Model for Families</vt:lpstr>
      <vt:lpstr>Why is this important?</vt:lpstr>
      <vt:lpstr>The Threat  of Unbalanced Achievement Orientation</vt:lpstr>
      <vt:lpstr>Changing Our Response</vt:lpstr>
      <vt:lpstr>If the day ever came when we were able to accept ourselves and our children exactly as we are and they are, then, I believe we would have come to an understanding of what "good parenting" means.     Fred Rogers </vt:lpstr>
      <vt:lpstr>Understanding Our Needs</vt:lpstr>
      <vt:lpstr>Neither comprehension or learning can take place in an atmosphere of anxiety.     Rose Kennedy</vt:lpstr>
      <vt:lpstr>The Significance of Safe Space</vt:lpstr>
      <vt:lpstr>Connectedness and Belonging</vt:lpstr>
      <vt:lpstr>Caring Relationships and  Belonging</vt:lpstr>
      <vt:lpstr>The Marshmallow Test Revisited</vt:lpstr>
      <vt:lpstr>What are our relationships with our children based on ?</vt:lpstr>
      <vt:lpstr>Self Regulation: Putting on the Brakes</vt:lpstr>
      <vt:lpstr>Responses to Stress: Mind-Body-Behaviour Relationship</vt:lpstr>
      <vt:lpstr>Understanding the Triad</vt:lpstr>
      <vt:lpstr> Exercise</vt:lpstr>
      <vt:lpstr>Exercise</vt:lpstr>
      <vt:lpstr>Man can alter his life by altering his thoughts.     William James</vt:lpstr>
      <vt:lpstr>Neurons that fire together… Wire together</vt:lpstr>
      <vt:lpstr>Practice Letting Go</vt:lpstr>
      <vt:lpstr>Mind, Body, and Behavior Mindfulness</vt:lpstr>
      <vt:lpstr>Slide 37</vt:lpstr>
      <vt:lpstr>Strategies: Take up Smoking</vt:lpstr>
      <vt:lpstr>Self Compassion</vt:lpstr>
      <vt:lpstr>Self Compassion</vt:lpstr>
      <vt:lpstr>Are you ready to change the lens?</vt:lpstr>
      <vt:lpstr>The 21 day Challenge</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Student Success to Lifelong Achievement</dc:title>
  <dc:creator>Windows User</dc:creator>
  <cp:keywords>From Student Success to Lifelong Achievement</cp:keywords>
  <cp:lastModifiedBy>York Region District Schoo Board</cp:lastModifiedBy>
  <cp:revision>50</cp:revision>
  <dcterms:created xsi:type="dcterms:W3CDTF">2014-04-09T00:55:31Z</dcterms:created>
  <dcterms:modified xsi:type="dcterms:W3CDTF">2015-03-13T13:29:33Z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0x010100EA4BA40101B6AA4DB2B44F01F8A02F5E005A0A283B95FB4A43B25C6417E166F61E</vt:lpwstr>
  </property>
</Properties>
</file>